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2"/>
  </p:sldMasterIdLst>
  <p:sldIdLst>
    <p:sldId id="256" r:id="rId3"/>
    <p:sldId id="257" r:id="rId4"/>
    <p:sldId id="258" r:id="rId5"/>
    <p:sldId id="278" r:id="rId6"/>
    <p:sldId id="280" r:id="rId7"/>
    <p:sldId id="272" r:id="rId8"/>
    <p:sldId id="260" r:id="rId9"/>
    <p:sldId id="261" r:id="rId10"/>
    <p:sldId id="262" r:id="rId11"/>
    <p:sldId id="263" r:id="rId12"/>
    <p:sldId id="264" r:id="rId13"/>
    <p:sldId id="275" r:id="rId14"/>
    <p:sldId id="265" r:id="rId15"/>
    <p:sldId id="266" r:id="rId16"/>
    <p:sldId id="267" r:id="rId17"/>
    <p:sldId id="281" r:id="rId18"/>
    <p:sldId id="285" r:id="rId19"/>
    <p:sldId id="286" r:id="rId20"/>
    <p:sldId id="282" r:id="rId21"/>
    <p:sldId id="287" r:id="rId22"/>
    <p:sldId id="276" r:id="rId23"/>
    <p:sldId id="277" r:id="rId24"/>
    <p:sldId id="268" r:id="rId25"/>
    <p:sldId id="269" r:id="rId26"/>
    <p:sldId id="270" r:id="rId27"/>
    <p:sldId id="271" r:id="rId28"/>
  </p:sldIdLst>
  <p:sldSz cx="24384000" cy="13716000"/>
  <p:notesSz cx="5143500" cy="9144000"/>
  <p:embeddedFontLst>
    <p:embeddedFont>
      <p:font typeface="HYYanKaiJ" panose="02010600030101010101" charset="-122"/>
      <p:regular r:id="rId29"/>
    </p:embeddedFont>
    <p:embeddedFont>
      <p:font typeface="汉仪颜楷W" panose="00020600040101010101" pitchFamily="18" charset="-122"/>
      <p:regular r:id="rId30"/>
    </p:embeddedFont>
    <p:embeddedFont>
      <p:font typeface="Abadi" panose="020B0604020104020204" pitchFamily="34" charset="0"/>
      <p:regular r:id="rId31"/>
    </p:embeddedFont>
    <p:embeddedFont>
      <p:font typeface="SourceHanSansSC-Regular" panose="020B0500000000000000" pitchFamily="34" charset="-122"/>
      <p:regular r:id="rId32"/>
    </p:embeddedFont>
    <p:embeddedFont>
      <p:font typeface="华文行楷" panose="02010800040101010101" pitchFamily="2" charset="-122"/>
      <p:regular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7" autoAdjust="0"/>
    <p:restoredTop sz="94613"/>
  </p:normalViewPr>
  <p:slideViewPr>
    <p:cSldViewPr snapToGrid="0" snapToObjects="1">
      <p:cViewPr varScale="1">
        <p:scale>
          <a:sx n="39" d="100"/>
          <a:sy n="39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F5559-4F4C-40AD-AC96-8424E9EB9821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045C0556-2A05-4E3D-92E4-7351F4900E5B}">
      <dgm:prSet phldrT="[文本]"/>
      <dgm:spPr/>
      <dgm:t>
        <a:bodyPr/>
        <a:lstStyle/>
        <a:p>
          <a:r>
            <a:rPr lang="zh-CN" dirty="0"/>
            <a:t>所有的准备工作和试探性的尝试都在中国，而伊斯兰世界和西方得到的就是全须全尾的</a:t>
          </a:r>
          <a:r>
            <a:rPr lang="zh-CN" altLang="en-US" dirty="0"/>
            <a:t>。</a:t>
          </a:r>
          <a:r>
            <a:rPr lang="en-US" altLang="zh-CN" dirty="0"/>
            <a:t>——</a:t>
          </a:r>
          <a:r>
            <a:rPr lang="zh-CN" altLang="en-US" dirty="0"/>
            <a:t>李约瑟</a:t>
          </a:r>
        </a:p>
      </dgm:t>
    </dgm:pt>
    <dgm:pt modelId="{025E29DA-4A40-433F-963F-A82B6C912875}" type="parTrans" cxnId="{ED195783-DEED-47DB-805B-697E96EE0D7B}">
      <dgm:prSet/>
      <dgm:spPr/>
      <dgm:t>
        <a:bodyPr/>
        <a:lstStyle/>
        <a:p>
          <a:endParaRPr lang="zh-CN" altLang="en-US"/>
        </a:p>
      </dgm:t>
    </dgm:pt>
    <dgm:pt modelId="{1820110D-F3DE-45A2-89B2-36D988CC0A31}" type="sibTrans" cxnId="{ED195783-DEED-47DB-805B-697E96EE0D7B}">
      <dgm:prSet/>
      <dgm:spPr/>
      <dgm:t>
        <a:bodyPr/>
        <a:lstStyle/>
        <a:p>
          <a:endParaRPr lang="zh-CN" altLang="en-US"/>
        </a:p>
      </dgm:t>
    </dgm:pt>
    <dgm:pt modelId="{3EB28134-3D08-47AA-A61C-70A1019D781C}" type="pres">
      <dgm:prSet presAssocID="{78DF5559-4F4C-40AD-AC96-8424E9EB9821}" presName="Name0" presStyleCnt="0">
        <dgm:presLayoutVars>
          <dgm:dir/>
          <dgm:resizeHandles val="exact"/>
        </dgm:presLayoutVars>
      </dgm:prSet>
      <dgm:spPr/>
    </dgm:pt>
    <dgm:pt modelId="{8C5BBC52-3473-49E6-928E-23D4A389653E}" type="pres">
      <dgm:prSet presAssocID="{045C0556-2A05-4E3D-92E4-7351F4900E5B}" presName="composite" presStyleCnt="0"/>
      <dgm:spPr/>
    </dgm:pt>
    <dgm:pt modelId="{6AC7D431-842B-435B-9842-895AE3B8A645}" type="pres">
      <dgm:prSet presAssocID="{045C0556-2A05-4E3D-92E4-7351F4900E5B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t="-31000" b="-31000"/>
          </a:stretch>
        </a:blipFill>
      </dgm:spPr>
    </dgm:pt>
    <dgm:pt modelId="{83D2BC0A-BB12-4E42-B4E5-FC6CB0F100B4}" type="pres">
      <dgm:prSet presAssocID="{045C0556-2A05-4E3D-92E4-7351F4900E5B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ED195783-DEED-47DB-805B-697E96EE0D7B}" srcId="{78DF5559-4F4C-40AD-AC96-8424E9EB9821}" destId="{045C0556-2A05-4E3D-92E4-7351F4900E5B}" srcOrd="0" destOrd="0" parTransId="{025E29DA-4A40-433F-963F-A82B6C912875}" sibTransId="{1820110D-F3DE-45A2-89B2-36D988CC0A31}"/>
    <dgm:cxn modelId="{CD5204BD-6ED7-4C90-A8DB-1F9C4F2BC8C3}" type="presOf" srcId="{78DF5559-4F4C-40AD-AC96-8424E9EB9821}" destId="{3EB28134-3D08-47AA-A61C-70A1019D781C}" srcOrd="0" destOrd="0" presId="urn:microsoft.com/office/officeart/2008/layout/BendingPictureCaptionList"/>
    <dgm:cxn modelId="{54C830D3-187A-4932-8108-3C4D4AE11108}" type="presOf" srcId="{045C0556-2A05-4E3D-92E4-7351F4900E5B}" destId="{83D2BC0A-BB12-4E42-B4E5-FC6CB0F100B4}" srcOrd="0" destOrd="0" presId="urn:microsoft.com/office/officeart/2008/layout/BendingPictureCaptionList"/>
    <dgm:cxn modelId="{49820180-8AA9-4039-824D-776905BA4064}" type="presParOf" srcId="{3EB28134-3D08-47AA-A61C-70A1019D781C}" destId="{8C5BBC52-3473-49E6-928E-23D4A389653E}" srcOrd="0" destOrd="0" presId="urn:microsoft.com/office/officeart/2008/layout/BendingPictureCaptionList"/>
    <dgm:cxn modelId="{39B4337C-91A8-4E45-92AD-1B9CF5CCA944}" type="presParOf" srcId="{8C5BBC52-3473-49E6-928E-23D4A389653E}" destId="{6AC7D431-842B-435B-9842-895AE3B8A645}" srcOrd="0" destOrd="0" presId="urn:microsoft.com/office/officeart/2008/layout/BendingPictureCaptionList"/>
    <dgm:cxn modelId="{F267926A-CE09-42E3-8A65-F478DF59B2FB}" type="presParOf" srcId="{8C5BBC52-3473-49E6-928E-23D4A389653E}" destId="{83D2BC0A-BB12-4E42-B4E5-FC6CB0F100B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81796C-2418-437F-8ADF-CC607F072B34}" type="doc">
      <dgm:prSet loTypeId="urn:microsoft.com/office/officeart/2008/layout/BendingPictureCaption" loCatId="picture" qsTypeId="urn:microsoft.com/office/officeart/2005/8/quickstyle/3d3" qsCatId="3D" csTypeId="urn:microsoft.com/office/officeart/2005/8/colors/accent0_3" csCatId="mainScheme" phldr="1"/>
      <dgm:spPr/>
    </dgm:pt>
    <dgm:pt modelId="{9072671F-BF28-48D1-A7F6-9B28B2CCACE7}">
      <dgm:prSet phldrT="[文本]" custT="1"/>
      <dgm:spPr/>
      <dgm:t>
        <a:bodyPr/>
        <a:lstStyle/>
        <a:p>
          <a:r>
            <a:rPr lang="zh-CN" altLang="en-US" sz="4400" dirty="0"/>
            <a:t>火药炸垮了骑士阶层。</a:t>
          </a:r>
        </a:p>
      </dgm:t>
    </dgm:pt>
    <dgm:pt modelId="{96282658-C92B-48E6-BA9A-88547D6C4677}" type="parTrans" cxnId="{D57142C8-2D3E-4B64-8FAC-D66FF028511D}">
      <dgm:prSet/>
      <dgm:spPr/>
      <dgm:t>
        <a:bodyPr/>
        <a:lstStyle/>
        <a:p>
          <a:endParaRPr lang="zh-CN" altLang="en-US"/>
        </a:p>
      </dgm:t>
    </dgm:pt>
    <dgm:pt modelId="{F62E17B2-3816-4DB9-AB0B-B5A37E9327A7}" type="sibTrans" cxnId="{D57142C8-2D3E-4B64-8FAC-D66FF028511D}">
      <dgm:prSet/>
      <dgm:spPr/>
      <dgm:t>
        <a:bodyPr/>
        <a:lstStyle/>
        <a:p>
          <a:endParaRPr lang="zh-CN" altLang="en-US"/>
        </a:p>
      </dgm:t>
    </dgm:pt>
    <dgm:pt modelId="{49722E8D-491C-4E7E-BA78-2A77580A422D}" type="pres">
      <dgm:prSet presAssocID="{0B81796C-2418-437F-8ADF-CC607F072B34}" presName="diagram" presStyleCnt="0">
        <dgm:presLayoutVars>
          <dgm:dir/>
        </dgm:presLayoutVars>
      </dgm:prSet>
      <dgm:spPr/>
    </dgm:pt>
    <dgm:pt modelId="{09AF6C7E-1990-4A93-A5FB-013D410FD872}" type="pres">
      <dgm:prSet presAssocID="{9072671F-BF28-48D1-A7F6-9B28B2CCACE7}" presName="composite" presStyleCnt="0"/>
      <dgm:spPr/>
    </dgm:pt>
    <dgm:pt modelId="{AADFD232-3CB0-4516-A73A-406E3C9D8253}" type="pres">
      <dgm:prSet presAssocID="{9072671F-BF28-48D1-A7F6-9B28B2CCACE7}" presName="Image" presStyleLbl="bgShp" presStyleIdx="0" presStyleCnt="1" custScaleY="140451" custLinFactNeighborY="-11698"/>
      <dgm:spPr>
        <a:blipFill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0F255A7A-8949-47B9-9431-188AAF26E0B1}" type="pres">
      <dgm:prSet presAssocID="{9072671F-BF28-48D1-A7F6-9B28B2CCACE7}" presName="Parent" presStyleLbl="node0" presStyleIdx="0" presStyleCnt="1">
        <dgm:presLayoutVars>
          <dgm:bulletEnabled val="1"/>
        </dgm:presLayoutVars>
      </dgm:prSet>
      <dgm:spPr/>
    </dgm:pt>
  </dgm:ptLst>
  <dgm:cxnLst>
    <dgm:cxn modelId="{2EB0E69F-C684-4CE6-AE69-5AFEE8D1B1D8}" type="presOf" srcId="{0B81796C-2418-437F-8ADF-CC607F072B34}" destId="{49722E8D-491C-4E7E-BA78-2A77580A422D}" srcOrd="0" destOrd="0" presId="urn:microsoft.com/office/officeart/2008/layout/BendingPictureCaption"/>
    <dgm:cxn modelId="{D57142C8-2D3E-4B64-8FAC-D66FF028511D}" srcId="{0B81796C-2418-437F-8ADF-CC607F072B34}" destId="{9072671F-BF28-48D1-A7F6-9B28B2CCACE7}" srcOrd="0" destOrd="0" parTransId="{96282658-C92B-48E6-BA9A-88547D6C4677}" sibTransId="{F62E17B2-3816-4DB9-AB0B-B5A37E9327A7}"/>
    <dgm:cxn modelId="{FC2C65FC-5451-4DD1-ADA6-B8CCD205802A}" type="presOf" srcId="{9072671F-BF28-48D1-A7F6-9B28B2CCACE7}" destId="{0F255A7A-8949-47B9-9431-188AAF26E0B1}" srcOrd="0" destOrd="0" presId="urn:microsoft.com/office/officeart/2008/layout/BendingPictureCaption"/>
    <dgm:cxn modelId="{EEE6EE56-8B4B-4F58-9FB1-BB32BCB4B0C9}" type="presParOf" srcId="{49722E8D-491C-4E7E-BA78-2A77580A422D}" destId="{09AF6C7E-1990-4A93-A5FB-013D410FD872}" srcOrd="0" destOrd="0" presId="urn:microsoft.com/office/officeart/2008/layout/BendingPictureCaption"/>
    <dgm:cxn modelId="{CF322218-B0BB-44E7-8D05-DB3FA3822C7C}" type="presParOf" srcId="{09AF6C7E-1990-4A93-A5FB-013D410FD872}" destId="{AADFD232-3CB0-4516-A73A-406E3C9D8253}" srcOrd="0" destOrd="0" presId="urn:microsoft.com/office/officeart/2008/layout/BendingPictureCaption"/>
    <dgm:cxn modelId="{30F561EF-2397-411A-9818-959E54743AFE}" type="presParOf" srcId="{09AF6C7E-1990-4A93-A5FB-013D410FD872}" destId="{0F255A7A-8949-47B9-9431-188AAF26E0B1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7D431-842B-435B-9842-895AE3B8A645}">
      <dsp:nvSpPr>
        <dsp:cNvPr id="0" name=""/>
        <dsp:cNvSpPr/>
      </dsp:nvSpPr>
      <dsp:spPr>
        <a:xfrm>
          <a:off x="0" y="331665"/>
          <a:ext cx="7971182" cy="6376945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31000" b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2BC0A-BB12-4E42-B4E5-FC6CB0F100B4}">
      <dsp:nvSpPr>
        <dsp:cNvPr id="0" name=""/>
        <dsp:cNvSpPr/>
      </dsp:nvSpPr>
      <dsp:spPr>
        <a:xfrm>
          <a:off x="717406" y="6070916"/>
          <a:ext cx="7094351" cy="223193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500" kern="1200" dirty="0"/>
            <a:t>所有的准备工作和试探性的尝试都在中国，而伊斯兰世界和西方得到的就是全须全尾的</a:t>
          </a:r>
          <a:r>
            <a:rPr lang="zh-CN" altLang="en-US" sz="3500" kern="1200" dirty="0"/>
            <a:t>。</a:t>
          </a:r>
          <a:r>
            <a:rPr lang="en-US" altLang="zh-CN" sz="3500" kern="1200" dirty="0"/>
            <a:t>——</a:t>
          </a:r>
          <a:r>
            <a:rPr lang="zh-CN" altLang="en-US" sz="3500" kern="1200" dirty="0"/>
            <a:t>李约瑟</a:t>
          </a:r>
        </a:p>
      </dsp:txBody>
      <dsp:txXfrm>
        <a:off x="717406" y="6070916"/>
        <a:ext cx="7094351" cy="2231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FD232-3CB0-4516-A73A-406E3C9D8253}">
      <dsp:nvSpPr>
        <dsp:cNvPr id="0" name=""/>
        <dsp:cNvSpPr/>
      </dsp:nvSpPr>
      <dsp:spPr>
        <a:xfrm>
          <a:off x="0" y="58500"/>
          <a:ext cx="8086177" cy="83928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000" b="-1000"/>
          </a:stretch>
        </a:blip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55A7A-8949-47B9-9431-188AAF26E0B1}">
      <dsp:nvSpPr>
        <dsp:cNvPr id="0" name=""/>
        <dsp:cNvSpPr/>
      </dsp:nvSpPr>
      <dsp:spPr>
        <a:xfrm>
          <a:off x="1634440" y="6858295"/>
          <a:ext cx="6967876" cy="167449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zh-CN" altLang="en-US" sz="4400" kern="1200" dirty="0"/>
            <a:t>火药炸垮了骑士阶层。</a:t>
          </a:r>
        </a:p>
      </dsp:txBody>
      <dsp:txXfrm>
        <a:off x="1634440" y="6858295"/>
        <a:ext cx="6967876" cy="1674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15.png"/><Relationship Id="rId7" Type="http://schemas.openxmlformats.org/officeDocument/2006/relationships/slide" Target="slide2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slide" Target="slide16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44.jpg"/><Relationship Id="rId4" Type="http://schemas.openxmlformats.org/officeDocument/2006/relationships/diagramData" Target="../diagrams/data1.xml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jpg"/><Relationship Id="rId4" Type="http://schemas.openxmlformats.org/officeDocument/2006/relationships/image" Target="../media/image45.png"/><Relationship Id="rId9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2.png"/><Relationship Id="rId4" Type="http://schemas.openxmlformats.org/officeDocument/2006/relationships/image" Target="../media/image41.png"/><Relationship Id="rId9" Type="http://schemas.microsoft.com/office/2007/relationships/diagramDrawing" Target="../diagrams/drawin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 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05" name="image 1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300" y="952500"/>
            <a:ext cx="673100" cy="673100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841374" y="880665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</a:t>
            </a:r>
            <a:endParaRPr lang="zh-CN" altLang="en-US"/>
          </a:p>
        </p:txBody>
      </p:sp>
      <p:pic>
        <p:nvPicPr>
          <p:cNvPr id="107" name="image 1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7600" y="952500"/>
            <a:ext cx="673100" cy="673100"/>
          </a:xfrm>
          <a:prstGeom prst="rect">
            <a:avLst/>
          </a:prstGeom>
        </p:spPr>
      </p:pic>
      <p:sp>
        <p:nvSpPr>
          <p:cNvPr id="108" name="Object 108"/>
          <p:cNvSpPr txBox="1"/>
          <p:nvPr/>
        </p:nvSpPr>
        <p:spPr>
          <a:xfrm>
            <a:off x="22539325" y="885626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国</a:t>
            </a:r>
            <a:endParaRPr lang="zh-CN" altLang="en-US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300" y="11899900"/>
            <a:ext cx="673100" cy="6731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860424" y="11824890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文</a:t>
            </a:r>
            <a:endParaRPr lang="zh-CN" altLang="en-US"/>
          </a:p>
        </p:txBody>
      </p:sp>
      <p:pic>
        <p:nvPicPr>
          <p:cNvPr id="1011" name="image 10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7600" y="11899900"/>
            <a:ext cx="673100" cy="673100"/>
          </a:xfrm>
          <a:prstGeom prst="rect">
            <a:avLst/>
          </a:prstGeom>
        </p:spPr>
      </p:pic>
      <p:sp>
        <p:nvSpPr>
          <p:cNvPr id="1012" name="Object 1012"/>
          <p:cNvSpPr txBox="1"/>
          <p:nvPr/>
        </p:nvSpPr>
        <p:spPr>
          <a:xfrm>
            <a:off x="22552025" y="11832034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化</a:t>
            </a:r>
            <a:endParaRPr lang="zh-CN" altLang="en-US"/>
          </a:p>
        </p:txBody>
      </p:sp>
      <p:pic>
        <p:nvPicPr>
          <p:cNvPr id="1013" name="image 10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01000" y="4000500"/>
            <a:ext cx="1930400" cy="1930400"/>
          </a:xfrm>
          <a:prstGeom prst="rect">
            <a:avLst/>
          </a:prstGeom>
        </p:spPr>
      </p:pic>
      <p:pic>
        <p:nvPicPr>
          <p:cNvPr id="1014" name="image 10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96500" y="4000500"/>
            <a:ext cx="1930400" cy="1930400"/>
          </a:xfrm>
          <a:prstGeom prst="rect">
            <a:avLst/>
          </a:prstGeom>
        </p:spPr>
      </p:pic>
      <p:pic>
        <p:nvPicPr>
          <p:cNvPr id="1015" name="image 10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04700" y="4000500"/>
            <a:ext cx="1930400" cy="1930400"/>
          </a:xfrm>
          <a:prstGeom prst="rect">
            <a:avLst/>
          </a:prstGeom>
        </p:spPr>
      </p:pic>
      <p:pic>
        <p:nvPicPr>
          <p:cNvPr id="1016" name="image 10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00200" y="4000500"/>
            <a:ext cx="1930400" cy="1930400"/>
          </a:xfrm>
          <a:prstGeom prst="rect">
            <a:avLst/>
          </a:prstGeom>
        </p:spPr>
      </p:pic>
      <p:pic>
        <p:nvPicPr>
          <p:cNvPr id="1017" name="image 10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84600" y="4000500"/>
            <a:ext cx="1930400" cy="1930400"/>
          </a:xfrm>
          <a:prstGeom prst="rect">
            <a:avLst/>
          </a:prstGeom>
        </p:spPr>
      </p:pic>
      <p:pic>
        <p:nvPicPr>
          <p:cNvPr id="1018" name="image 10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72480" y="4000500"/>
            <a:ext cx="1930400" cy="1930400"/>
          </a:xfrm>
          <a:prstGeom prst="rect">
            <a:avLst/>
          </a:prstGeom>
        </p:spPr>
      </p:pic>
      <p:pic>
        <p:nvPicPr>
          <p:cNvPr id="1019" name="image 10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88300" y="6261100"/>
            <a:ext cx="1930400" cy="1930400"/>
          </a:xfrm>
          <a:prstGeom prst="rect">
            <a:avLst/>
          </a:prstGeom>
        </p:spPr>
      </p:pic>
      <p:pic>
        <p:nvPicPr>
          <p:cNvPr id="1020" name="image 10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83800" y="6261100"/>
            <a:ext cx="1930400" cy="1930400"/>
          </a:xfrm>
          <a:prstGeom prst="rect">
            <a:avLst/>
          </a:prstGeom>
        </p:spPr>
      </p:pic>
      <p:pic>
        <p:nvPicPr>
          <p:cNvPr id="1021" name="image 10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79300" y="6261100"/>
            <a:ext cx="1930400" cy="1930400"/>
          </a:xfrm>
          <a:prstGeom prst="rect">
            <a:avLst/>
          </a:prstGeom>
        </p:spPr>
      </p:pic>
      <p:pic>
        <p:nvPicPr>
          <p:cNvPr id="1022" name="image 10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74800" y="6261100"/>
            <a:ext cx="1930400" cy="1930400"/>
          </a:xfrm>
          <a:prstGeom prst="rect">
            <a:avLst/>
          </a:prstGeom>
        </p:spPr>
      </p:pic>
      <p:pic>
        <p:nvPicPr>
          <p:cNvPr id="1023" name="image 10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439515" y="4000500"/>
            <a:ext cx="1930400" cy="1930400"/>
          </a:xfrm>
          <a:prstGeom prst="rect">
            <a:avLst/>
          </a:prstGeom>
        </p:spPr>
      </p:pic>
      <p:pic>
        <p:nvPicPr>
          <p:cNvPr id="1024" name="image 10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518505" y="4000500"/>
            <a:ext cx="1930400" cy="1930400"/>
          </a:xfrm>
          <a:prstGeom prst="rect">
            <a:avLst/>
          </a:prstGeom>
        </p:spPr>
      </p:pic>
      <p:sp>
        <p:nvSpPr>
          <p:cNvPr id="1025" name="Object 1025"/>
          <p:cNvSpPr txBox="1"/>
          <p:nvPr/>
        </p:nvSpPr>
        <p:spPr>
          <a:xfrm>
            <a:off x="1582420" y="3417012"/>
            <a:ext cx="21272500" cy="4572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endParaRPr lang="zh-CN" altLang="en-US"/>
          </a:p>
          <a:p>
            <a:pPr algn="ctr">
              <a:lnSpc>
                <a:spcPct val="100000"/>
              </a:lnSpc>
            </a:pPr>
            <a:r>
              <a:rPr lang="zh-CN" sz="15000" b="0" i="0" spc="15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《从丹药到枪炮》</a:t>
            </a:r>
          </a:p>
          <a:p>
            <a:pPr algn="ctr">
              <a:lnSpc>
                <a:spcPct val="100000"/>
              </a:lnSpc>
            </a:pPr>
            <a:r>
              <a:rPr lang="zh-CN" sz="15000" b="0" i="0" spc="15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课堂展示</a:t>
            </a:r>
          </a:p>
          <a:p>
            <a:pPr algn="ctr">
              <a:lnSpc>
                <a:spcPct val="100000"/>
              </a:lnSpc>
            </a:pPr>
            <a:endParaRPr lang="zh-CN" altLang="en-US"/>
          </a:p>
        </p:txBody>
      </p:sp>
      <p:sp>
        <p:nvSpPr>
          <p:cNvPr id="1026" name="Object 1026"/>
          <p:cNvSpPr txBox="1"/>
          <p:nvPr/>
        </p:nvSpPr>
        <p:spPr>
          <a:xfrm>
            <a:off x="7416841" y="9099550"/>
            <a:ext cx="9550400" cy="977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6000" b="0" i="0" spc="-3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展示：鲁永江</a:t>
            </a:r>
          </a:p>
        </p:txBody>
      </p:sp>
      <p:pic>
        <p:nvPicPr>
          <p:cNvPr id="1027" name="image 10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85300" y="9499600"/>
            <a:ext cx="165100" cy="165100"/>
          </a:xfrm>
          <a:prstGeom prst="rect">
            <a:avLst/>
          </a:prstGeom>
        </p:spPr>
      </p:pic>
      <p:pic>
        <p:nvPicPr>
          <p:cNvPr id="1028" name="image 10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21800" y="9436100"/>
            <a:ext cx="304800" cy="304800"/>
          </a:xfrm>
          <a:prstGeom prst="rect">
            <a:avLst/>
          </a:prstGeom>
        </p:spPr>
      </p:pic>
      <p:pic>
        <p:nvPicPr>
          <p:cNvPr id="1029" name="image 10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84400" y="9499600"/>
            <a:ext cx="165100" cy="165100"/>
          </a:xfrm>
          <a:prstGeom prst="rect">
            <a:avLst/>
          </a:prstGeom>
        </p:spPr>
      </p:pic>
      <p:pic>
        <p:nvPicPr>
          <p:cNvPr id="1030" name="image 103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20900" y="9436100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image 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803" name="Object 803"/>
          <p:cNvSpPr txBox="1"/>
          <p:nvPr/>
        </p:nvSpPr>
        <p:spPr>
          <a:xfrm>
            <a:off x="1435100" y="1435100"/>
            <a:ext cx="2413000" cy="1625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10000" b="0" i="0" spc="-5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肆</a:t>
            </a:r>
            <a:endParaRPr lang="zh-CN" altLang="en-US"/>
          </a:p>
        </p:txBody>
      </p:sp>
      <p:pic>
        <p:nvPicPr>
          <p:cNvPr id="804" name="image 8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19400" y="2603500"/>
            <a:ext cx="406400" cy="406400"/>
          </a:xfrm>
          <a:prstGeom prst="rect">
            <a:avLst/>
          </a:prstGeom>
        </p:spPr>
      </p:pic>
      <p:sp>
        <p:nvSpPr>
          <p:cNvPr id="805" name="Object 805"/>
          <p:cNvSpPr txBox="1"/>
          <p:nvPr/>
        </p:nvSpPr>
        <p:spPr>
          <a:xfrm>
            <a:off x="3657600" y="1778261"/>
            <a:ext cx="74168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7000" b="0" i="0" spc="-3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基本观点</a:t>
            </a:r>
            <a:endParaRPr lang="zh-CN" altLang="en-US"/>
          </a:p>
        </p:txBody>
      </p:sp>
      <p:sp>
        <p:nvSpPr>
          <p:cNvPr id="806" name="Object 806"/>
          <p:cNvSpPr txBox="1"/>
          <p:nvPr/>
        </p:nvSpPr>
        <p:spPr>
          <a:xfrm>
            <a:off x="2921000" y="4197532"/>
            <a:ext cx="61595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4500" b="0" i="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积极方面</a:t>
            </a:r>
            <a:endParaRPr lang="zh-CN" altLang="en-US" dirty="0"/>
          </a:p>
        </p:txBody>
      </p:sp>
      <p:pic>
        <p:nvPicPr>
          <p:cNvPr id="808" name="image 8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86000" y="4495800"/>
            <a:ext cx="368300" cy="368300"/>
          </a:xfrm>
          <a:prstGeom prst="rect">
            <a:avLst/>
          </a:prstGeom>
        </p:spPr>
      </p:pic>
      <p:pic>
        <p:nvPicPr>
          <p:cNvPr id="809" name="image 8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59000" y="4363529"/>
            <a:ext cx="622300" cy="622300"/>
          </a:xfrm>
          <a:prstGeom prst="rect">
            <a:avLst/>
          </a:prstGeom>
        </p:spPr>
      </p:pic>
      <p:sp>
        <p:nvSpPr>
          <p:cNvPr id="8010" name="Object 8010"/>
          <p:cNvSpPr txBox="1"/>
          <p:nvPr/>
        </p:nvSpPr>
        <p:spPr>
          <a:xfrm>
            <a:off x="2971800" y="7770796"/>
            <a:ext cx="52451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4500" b="0" i="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消极方面</a:t>
            </a:r>
            <a:endParaRPr lang="zh-CN" altLang="en-US"/>
          </a:p>
        </p:txBody>
      </p:sp>
      <p:pic>
        <p:nvPicPr>
          <p:cNvPr id="8013" name="image 80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671800" y="0"/>
            <a:ext cx="7378700" cy="13716000"/>
          </a:xfrm>
          <a:prstGeom prst="rect">
            <a:avLst/>
          </a:prstGeom>
        </p:spPr>
      </p:pic>
      <p:pic>
        <p:nvPicPr>
          <p:cNvPr id="8014" name="image 80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86000" y="8064500"/>
            <a:ext cx="368300" cy="368300"/>
          </a:xfrm>
          <a:prstGeom prst="rect">
            <a:avLst/>
          </a:prstGeom>
        </p:spPr>
      </p:pic>
      <p:pic>
        <p:nvPicPr>
          <p:cNvPr id="8015" name="image 80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59000" y="7937500"/>
            <a:ext cx="6223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image 9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300" y="952500"/>
            <a:ext cx="673100" cy="673100"/>
          </a:xfrm>
          <a:prstGeom prst="rect">
            <a:avLst/>
          </a:prstGeom>
        </p:spPr>
      </p:pic>
      <p:sp>
        <p:nvSpPr>
          <p:cNvPr id="904" name="Object 904"/>
          <p:cNvSpPr txBox="1"/>
          <p:nvPr/>
        </p:nvSpPr>
        <p:spPr>
          <a:xfrm>
            <a:off x="825500" y="880665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</a:t>
            </a:r>
            <a:endParaRPr lang="zh-CN" altLang="en-US"/>
          </a:p>
        </p:txBody>
      </p:sp>
      <p:pic>
        <p:nvPicPr>
          <p:cNvPr id="905" name="image 9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7600" y="952500"/>
            <a:ext cx="673100" cy="673100"/>
          </a:xfrm>
          <a:prstGeom prst="rect">
            <a:avLst/>
          </a:prstGeom>
        </p:spPr>
      </p:pic>
      <p:sp>
        <p:nvSpPr>
          <p:cNvPr id="906" name="Object 906"/>
          <p:cNvSpPr txBox="1"/>
          <p:nvPr/>
        </p:nvSpPr>
        <p:spPr>
          <a:xfrm>
            <a:off x="22523450" y="885626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国</a:t>
            </a:r>
            <a:endParaRPr lang="zh-CN" altLang="en-US"/>
          </a:p>
        </p:txBody>
      </p:sp>
      <p:pic>
        <p:nvPicPr>
          <p:cNvPr id="907" name="image 9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300" y="11899900"/>
            <a:ext cx="673100" cy="673100"/>
          </a:xfrm>
          <a:prstGeom prst="rect">
            <a:avLst/>
          </a:prstGeom>
        </p:spPr>
      </p:pic>
      <p:sp>
        <p:nvSpPr>
          <p:cNvPr id="908" name="Object 908"/>
          <p:cNvSpPr txBox="1"/>
          <p:nvPr/>
        </p:nvSpPr>
        <p:spPr>
          <a:xfrm>
            <a:off x="844550" y="11824890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文</a:t>
            </a:r>
            <a:endParaRPr lang="zh-CN" altLang="en-US"/>
          </a:p>
        </p:txBody>
      </p:sp>
      <p:pic>
        <p:nvPicPr>
          <p:cNvPr id="909" name="image 90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7600" y="11899900"/>
            <a:ext cx="673100" cy="673100"/>
          </a:xfrm>
          <a:prstGeom prst="rect">
            <a:avLst/>
          </a:prstGeom>
        </p:spPr>
      </p:pic>
      <p:sp>
        <p:nvSpPr>
          <p:cNvPr id="9010" name="Object 9010"/>
          <p:cNvSpPr txBox="1"/>
          <p:nvPr/>
        </p:nvSpPr>
        <p:spPr>
          <a:xfrm>
            <a:off x="22536150" y="11832034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化</a:t>
            </a:r>
            <a:endParaRPr lang="zh-CN" altLang="en-US"/>
          </a:p>
        </p:txBody>
      </p:sp>
      <p:pic>
        <p:nvPicPr>
          <p:cNvPr id="9011" name="image 90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31400" y="2959100"/>
            <a:ext cx="4533900" cy="4533900"/>
          </a:xfrm>
          <a:prstGeom prst="rect">
            <a:avLst/>
          </a:prstGeom>
        </p:spPr>
      </p:pic>
      <p:sp>
        <p:nvSpPr>
          <p:cNvPr id="9012" name="Object 9012"/>
          <p:cNvSpPr txBox="1"/>
          <p:nvPr/>
        </p:nvSpPr>
        <p:spPr>
          <a:xfrm>
            <a:off x="8128000" y="2398776"/>
            <a:ext cx="8128000" cy="5207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32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贰</a:t>
            </a:r>
            <a:endParaRPr lang="zh-CN" altLang="en-US"/>
          </a:p>
        </p:txBody>
      </p:sp>
      <p:sp>
        <p:nvSpPr>
          <p:cNvPr id="9014" name="Object 9014"/>
          <p:cNvSpPr txBox="1"/>
          <p:nvPr/>
        </p:nvSpPr>
        <p:spPr>
          <a:xfrm>
            <a:off x="1276349" y="7869118"/>
            <a:ext cx="21831300" cy="243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15000" b="0" i="0" spc="-7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主要内容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44900" y="4800600"/>
            <a:ext cx="1955800" cy="1879600"/>
          </a:xfrm>
          <a:prstGeom prst="rect">
            <a:avLst/>
          </a:prstGeom>
        </p:spPr>
      </p:pic>
      <p:sp>
        <p:nvSpPr>
          <p:cNvPr id="406" name="Object 406"/>
          <p:cNvSpPr txBox="1"/>
          <p:nvPr/>
        </p:nvSpPr>
        <p:spPr>
          <a:xfrm>
            <a:off x="3071495" y="4946967"/>
            <a:ext cx="3022600" cy="1587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zh-CN" sz="12500" b="0" i="0" spc="-6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一</a:t>
            </a:r>
          </a:p>
        </p:txBody>
      </p:sp>
      <p:sp>
        <p:nvSpPr>
          <p:cNvPr id="407" name="Object 407"/>
          <p:cNvSpPr txBox="1"/>
          <p:nvPr/>
        </p:nvSpPr>
        <p:spPr>
          <a:xfrm>
            <a:off x="2017617" y="6991905"/>
            <a:ext cx="51308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中国火药进程</a:t>
            </a:r>
          </a:p>
        </p:txBody>
      </p:sp>
      <p:pic>
        <p:nvPicPr>
          <p:cNvPr id="409" name="image 40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39200" y="4800600"/>
            <a:ext cx="1955800" cy="1879600"/>
          </a:xfrm>
          <a:prstGeom prst="rect">
            <a:avLst/>
          </a:prstGeom>
        </p:spPr>
      </p:pic>
      <p:sp>
        <p:nvSpPr>
          <p:cNvPr id="4010" name="Object 4010"/>
          <p:cNvSpPr txBox="1"/>
          <p:nvPr/>
        </p:nvSpPr>
        <p:spPr>
          <a:xfrm>
            <a:off x="8272145" y="4946650"/>
            <a:ext cx="3022600" cy="1587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zh-CN" sz="12500" b="0" i="0" spc="-6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二</a:t>
            </a:r>
            <a:endParaRPr lang="zh-CN" altLang="en-US"/>
          </a:p>
        </p:txBody>
      </p:sp>
      <p:sp>
        <p:nvSpPr>
          <p:cNvPr id="4011" name="Object 4011">
            <a:hlinkClick r:id="rId4" action="ppaction://hlinksldjump"/>
          </p:cNvPr>
          <p:cNvSpPr txBox="1"/>
          <p:nvPr/>
        </p:nvSpPr>
        <p:spPr>
          <a:xfrm>
            <a:off x="7829550" y="6991905"/>
            <a:ext cx="39751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欧洲枪炮发展</a:t>
            </a:r>
          </a:p>
        </p:txBody>
      </p:sp>
      <p:pic>
        <p:nvPicPr>
          <p:cNvPr id="4013" name="image 40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33500" y="4800600"/>
            <a:ext cx="1955800" cy="1879600"/>
          </a:xfrm>
          <a:prstGeom prst="rect">
            <a:avLst/>
          </a:prstGeom>
        </p:spPr>
      </p:pic>
      <p:sp>
        <p:nvSpPr>
          <p:cNvPr id="4014" name="Object 4014"/>
          <p:cNvSpPr txBox="1"/>
          <p:nvPr/>
        </p:nvSpPr>
        <p:spPr>
          <a:xfrm>
            <a:off x="13466554" y="4946650"/>
            <a:ext cx="3035300" cy="1587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zh-CN" sz="12500" b="0" i="0" spc="-6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三</a:t>
            </a:r>
            <a:endParaRPr lang="zh-CN" altLang="en-US"/>
          </a:p>
        </p:txBody>
      </p:sp>
      <p:sp>
        <p:nvSpPr>
          <p:cNvPr id="4015" name="Object 4015"/>
          <p:cNvSpPr txBox="1"/>
          <p:nvPr/>
        </p:nvSpPr>
        <p:spPr>
          <a:xfrm>
            <a:off x="12433299" y="6991905"/>
            <a:ext cx="51562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并驾齐驱的时代</a:t>
            </a:r>
          </a:p>
        </p:txBody>
      </p:sp>
      <p:pic>
        <p:nvPicPr>
          <p:cNvPr id="4017" name="image 40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227800" y="4800600"/>
            <a:ext cx="1955800" cy="1879600"/>
          </a:xfrm>
          <a:prstGeom prst="rect">
            <a:avLst/>
          </a:prstGeom>
        </p:spPr>
      </p:pic>
      <p:sp>
        <p:nvSpPr>
          <p:cNvPr id="4018" name="Object 4018"/>
          <p:cNvSpPr txBox="1"/>
          <p:nvPr/>
        </p:nvSpPr>
        <p:spPr>
          <a:xfrm>
            <a:off x="18648045" y="4946650"/>
            <a:ext cx="3022600" cy="1587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zh-CN" sz="12500" b="0" i="0" spc="-6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四</a:t>
            </a:r>
            <a:endParaRPr lang="zh-CN" altLang="en-US"/>
          </a:p>
        </p:txBody>
      </p:sp>
      <p:sp>
        <p:nvSpPr>
          <p:cNvPr id="4019" name="Object 4019"/>
          <p:cNvSpPr txBox="1"/>
          <p:nvPr/>
        </p:nvSpPr>
        <p:spPr>
          <a:xfrm>
            <a:off x="17252950" y="6991905"/>
            <a:ext cx="59055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军事大分流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image 1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003" name="image 1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35200" y="3632200"/>
            <a:ext cx="12344400" cy="2362200"/>
          </a:xfrm>
          <a:prstGeom prst="rect">
            <a:avLst/>
          </a:prstGeom>
        </p:spPr>
      </p:pic>
      <p:pic>
        <p:nvPicPr>
          <p:cNvPr id="1004" name="image 10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35200" y="6273800"/>
            <a:ext cx="12344400" cy="2362200"/>
          </a:xfrm>
          <a:prstGeom prst="rect">
            <a:avLst/>
          </a:prstGeom>
        </p:spPr>
      </p:pic>
      <p:pic>
        <p:nvPicPr>
          <p:cNvPr id="1005" name="image 10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35200" y="8966200"/>
            <a:ext cx="12344400" cy="2362200"/>
          </a:xfrm>
          <a:prstGeom prst="rect">
            <a:avLst/>
          </a:prstGeom>
        </p:spPr>
      </p:pic>
      <p:sp>
        <p:nvSpPr>
          <p:cNvPr id="1006" name="Object 1006"/>
          <p:cNvSpPr txBox="1"/>
          <p:nvPr/>
        </p:nvSpPr>
        <p:spPr>
          <a:xfrm>
            <a:off x="2171700" y="1640895"/>
            <a:ext cx="12954000" cy="1346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一</a:t>
            </a:r>
            <a:r>
              <a:rPr lang="zh-CN" sz="8000" b="0" i="0" spc="-400" dirty="0">
                <a:solidFill>
                  <a:srgbClr val="000000"/>
                </a:solidFill>
                <a:latin typeface="SourceHanSansSC-Regular"/>
                <a:ea typeface="SourceHanSansSC-Regular"/>
              </a:rPr>
              <a:t>．</a:t>
            </a: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中国火药进程</a:t>
            </a:r>
          </a:p>
        </p:txBody>
      </p:sp>
      <p:sp>
        <p:nvSpPr>
          <p:cNvPr id="1007" name="Object 1007"/>
          <p:cNvSpPr txBox="1"/>
          <p:nvPr/>
        </p:nvSpPr>
        <p:spPr>
          <a:xfrm>
            <a:off x="2755900" y="3589710"/>
            <a:ext cx="3556000" cy="210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13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/>
          </a:p>
        </p:txBody>
      </p:sp>
      <p:pic>
        <p:nvPicPr>
          <p:cNvPr id="1008" name="image 10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59200" y="5194300"/>
            <a:ext cx="444500" cy="444500"/>
          </a:xfrm>
          <a:prstGeom prst="rect">
            <a:avLst/>
          </a:prstGeom>
        </p:spPr>
      </p:pic>
      <p:sp>
        <p:nvSpPr>
          <p:cNvPr id="1009" name="Object 1009"/>
          <p:cNvSpPr txBox="1"/>
          <p:nvPr/>
        </p:nvSpPr>
        <p:spPr>
          <a:xfrm>
            <a:off x="4533900" y="4025265"/>
            <a:ext cx="52959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民间运动</a:t>
            </a:r>
            <a:endParaRPr lang="zh-CN" altLang="en-US"/>
          </a:p>
        </p:txBody>
      </p:sp>
      <p:sp>
        <p:nvSpPr>
          <p:cNvPr id="10011" name="Object 10011"/>
          <p:cNvSpPr txBox="1"/>
          <p:nvPr/>
        </p:nvSpPr>
        <p:spPr>
          <a:xfrm>
            <a:off x="2679700" y="6234684"/>
            <a:ext cx="3556000" cy="210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13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贰</a:t>
            </a:r>
            <a:endParaRPr lang="zh-CN" altLang="en-US"/>
          </a:p>
        </p:txBody>
      </p:sp>
      <p:pic>
        <p:nvPicPr>
          <p:cNvPr id="10012" name="image 100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59200" y="7835900"/>
            <a:ext cx="444500" cy="444500"/>
          </a:xfrm>
          <a:prstGeom prst="rect">
            <a:avLst/>
          </a:prstGeom>
        </p:spPr>
      </p:pic>
      <p:sp>
        <p:nvSpPr>
          <p:cNvPr id="10013" name="Object 10013"/>
          <p:cNvSpPr txBox="1"/>
          <p:nvPr/>
        </p:nvSpPr>
        <p:spPr>
          <a:xfrm>
            <a:off x="4533900" y="6424374"/>
            <a:ext cx="52959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武昌起义</a:t>
            </a:r>
            <a:endParaRPr lang="zh-CN" altLang="en-US"/>
          </a:p>
        </p:txBody>
      </p:sp>
      <p:sp>
        <p:nvSpPr>
          <p:cNvPr id="10015" name="Object 10015"/>
          <p:cNvSpPr txBox="1"/>
          <p:nvPr/>
        </p:nvSpPr>
        <p:spPr>
          <a:xfrm>
            <a:off x="2616200" y="8914384"/>
            <a:ext cx="3556000" cy="210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13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叁</a:t>
            </a:r>
            <a:endParaRPr lang="zh-CN" altLang="en-US"/>
          </a:p>
        </p:txBody>
      </p:sp>
      <p:pic>
        <p:nvPicPr>
          <p:cNvPr id="10016" name="image 100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59200" y="10528300"/>
            <a:ext cx="444500" cy="444500"/>
          </a:xfrm>
          <a:prstGeom prst="rect">
            <a:avLst/>
          </a:prstGeom>
        </p:spPr>
      </p:pic>
      <p:sp>
        <p:nvSpPr>
          <p:cNvPr id="10017" name="Object 10017"/>
          <p:cNvSpPr txBox="1"/>
          <p:nvPr/>
        </p:nvSpPr>
        <p:spPr>
          <a:xfrm>
            <a:off x="4533900" y="9353510"/>
            <a:ext cx="76200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封建帝制覆灭</a:t>
            </a:r>
            <a:endParaRPr lang="zh-CN" altLang="en-US"/>
          </a:p>
        </p:txBody>
      </p:sp>
      <p:pic>
        <p:nvPicPr>
          <p:cNvPr id="10020" name="image 100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471900" y="1460500"/>
            <a:ext cx="6045200" cy="1117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image 1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03" name="image 1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47900" y="3924300"/>
            <a:ext cx="10629900" cy="2082800"/>
          </a:xfrm>
          <a:prstGeom prst="rect">
            <a:avLst/>
          </a:prstGeom>
        </p:spPr>
      </p:pic>
      <p:pic>
        <p:nvPicPr>
          <p:cNvPr id="1104" name="image 11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47900" y="6400800"/>
            <a:ext cx="10629900" cy="2082800"/>
          </a:xfrm>
          <a:prstGeom prst="rect">
            <a:avLst/>
          </a:prstGeom>
        </p:spPr>
      </p:pic>
      <p:pic>
        <p:nvPicPr>
          <p:cNvPr id="1105" name="image 11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47900" y="8953500"/>
            <a:ext cx="10629900" cy="2082800"/>
          </a:xfrm>
          <a:prstGeom prst="rect">
            <a:avLst/>
          </a:prstGeom>
        </p:spPr>
      </p:pic>
      <p:sp>
        <p:nvSpPr>
          <p:cNvPr id="1106" name="Object 1106"/>
          <p:cNvSpPr txBox="1"/>
          <p:nvPr/>
        </p:nvSpPr>
        <p:spPr>
          <a:xfrm>
            <a:off x="1409700" y="1435100"/>
            <a:ext cx="2413000" cy="1625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10000" b="0" i="0" spc="-5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肆</a:t>
            </a:r>
            <a:endParaRPr lang="zh-CN" altLang="en-US"/>
          </a:p>
        </p:txBody>
      </p:sp>
      <p:pic>
        <p:nvPicPr>
          <p:cNvPr id="1107" name="image 11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19400" y="2590800"/>
            <a:ext cx="406400" cy="406400"/>
          </a:xfrm>
          <a:prstGeom prst="rect">
            <a:avLst/>
          </a:prstGeom>
        </p:spPr>
      </p:pic>
      <p:sp>
        <p:nvSpPr>
          <p:cNvPr id="1108" name="Object 1108"/>
          <p:cNvSpPr txBox="1"/>
          <p:nvPr/>
        </p:nvSpPr>
        <p:spPr>
          <a:xfrm>
            <a:off x="3721100" y="1788382"/>
            <a:ext cx="106807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7000" b="0" i="0" spc="-3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辛亥革命的历史意义</a:t>
            </a:r>
            <a:endParaRPr lang="zh-CN" altLang="en-US"/>
          </a:p>
        </p:txBody>
      </p:sp>
      <p:pic>
        <p:nvPicPr>
          <p:cNvPr id="11010" name="image 11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96900" y="2438400"/>
            <a:ext cx="9867900" cy="9867900"/>
          </a:xfrm>
          <a:prstGeom prst="rect">
            <a:avLst/>
          </a:prstGeom>
        </p:spPr>
      </p:pic>
      <p:pic>
        <p:nvPicPr>
          <p:cNvPr id="11011" name="image 110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70100" y="4445000"/>
            <a:ext cx="990600" cy="990600"/>
          </a:xfrm>
          <a:prstGeom prst="rect">
            <a:avLst/>
          </a:prstGeom>
        </p:spPr>
      </p:pic>
      <p:sp>
        <p:nvSpPr>
          <p:cNvPr id="11012" name="Object 11012"/>
          <p:cNvSpPr txBox="1"/>
          <p:nvPr/>
        </p:nvSpPr>
        <p:spPr>
          <a:xfrm>
            <a:off x="2184400" y="4321881"/>
            <a:ext cx="1701800" cy="977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6000" b="0" i="0" spc="-300" dirty="0">
                <a:solidFill>
                  <a:srgbClr val="D5CCB5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 dirty="0"/>
          </a:p>
        </p:txBody>
      </p:sp>
      <p:sp>
        <p:nvSpPr>
          <p:cNvPr id="11013" name="Object 11013"/>
          <p:cNvSpPr txBox="1"/>
          <p:nvPr/>
        </p:nvSpPr>
        <p:spPr>
          <a:xfrm>
            <a:off x="3225800" y="4002270"/>
            <a:ext cx="51943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4500" b="0" i="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制度方面</a:t>
            </a:r>
            <a:endParaRPr lang="zh-CN" altLang="en-US"/>
          </a:p>
        </p:txBody>
      </p:sp>
      <p:pic>
        <p:nvPicPr>
          <p:cNvPr id="11015" name="image 110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70100" y="6921500"/>
            <a:ext cx="990600" cy="990600"/>
          </a:xfrm>
          <a:prstGeom prst="rect">
            <a:avLst/>
          </a:prstGeom>
        </p:spPr>
      </p:pic>
      <p:sp>
        <p:nvSpPr>
          <p:cNvPr id="11016" name="Object 11016"/>
          <p:cNvSpPr txBox="1"/>
          <p:nvPr/>
        </p:nvSpPr>
        <p:spPr>
          <a:xfrm>
            <a:off x="2159000" y="6807708"/>
            <a:ext cx="1701800" cy="977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6000" b="0" i="0" spc="-300" dirty="0">
                <a:solidFill>
                  <a:srgbClr val="D5CCB5"/>
                </a:solidFill>
                <a:latin typeface="HYYanKaiJ" panose="00020600040101010101"/>
                <a:ea typeface="HYYanKaiJ" panose="00020600040101010101"/>
              </a:rPr>
              <a:t>贰</a:t>
            </a:r>
            <a:endParaRPr lang="zh-CN" altLang="en-US"/>
          </a:p>
        </p:txBody>
      </p:sp>
      <p:sp>
        <p:nvSpPr>
          <p:cNvPr id="11017" name="Object 11017"/>
          <p:cNvSpPr txBox="1"/>
          <p:nvPr/>
        </p:nvSpPr>
        <p:spPr>
          <a:xfrm>
            <a:off x="3289300" y="6480556"/>
            <a:ext cx="51308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4500" b="0" i="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思想方面</a:t>
            </a:r>
            <a:endParaRPr lang="zh-CN" altLang="en-US"/>
          </a:p>
        </p:txBody>
      </p:sp>
      <p:pic>
        <p:nvPicPr>
          <p:cNvPr id="11019" name="image 110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70100" y="9474200"/>
            <a:ext cx="990600" cy="990600"/>
          </a:xfrm>
          <a:prstGeom prst="rect">
            <a:avLst/>
          </a:prstGeom>
        </p:spPr>
      </p:pic>
      <p:sp>
        <p:nvSpPr>
          <p:cNvPr id="11020" name="Object 11020"/>
          <p:cNvSpPr txBox="1"/>
          <p:nvPr/>
        </p:nvSpPr>
        <p:spPr>
          <a:xfrm>
            <a:off x="2120900" y="9360408"/>
            <a:ext cx="1714500" cy="977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6000" b="0" i="0" spc="-300" dirty="0">
                <a:solidFill>
                  <a:srgbClr val="D5CCB5"/>
                </a:solidFill>
                <a:latin typeface="HYYanKaiJ" panose="00020600040101010101"/>
                <a:ea typeface="HYYanKaiJ" panose="00020600040101010101"/>
              </a:rPr>
              <a:t>叁</a:t>
            </a:r>
            <a:endParaRPr lang="zh-CN" altLang="en-US"/>
          </a:p>
        </p:txBody>
      </p:sp>
      <p:sp>
        <p:nvSpPr>
          <p:cNvPr id="11021" name="Object 11021"/>
          <p:cNvSpPr txBox="1"/>
          <p:nvPr/>
        </p:nvSpPr>
        <p:spPr>
          <a:xfrm>
            <a:off x="3225800" y="9032660"/>
            <a:ext cx="51943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4500" b="0" i="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外部影响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03" name="Object 1203"/>
          <p:cNvSpPr txBox="1"/>
          <p:nvPr/>
        </p:nvSpPr>
        <p:spPr>
          <a:xfrm>
            <a:off x="2120900" y="1637720"/>
            <a:ext cx="11353800" cy="1346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二</a:t>
            </a:r>
            <a:r>
              <a:rPr lang="zh-CN" sz="8000" b="0" i="0" spc="-400" dirty="0">
                <a:solidFill>
                  <a:srgbClr val="000000"/>
                </a:solidFill>
                <a:latin typeface="SourceHanSansSC-Regular"/>
                <a:ea typeface="SourceHanSansSC-Regular"/>
              </a:rPr>
              <a:t>．</a:t>
            </a: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欧洲枪炮发展</a:t>
            </a:r>
          </a:p>
        </p:txBody>
      </p:sp>
      <p:pic>
        <p:nvPicPr>
          <p:cNvPr id="30" name="image 1103">
            <a:extLst>
              <a:ext uri="{FF2B5EF4-FFF2-40B4-BE49-F238E27FC236}">
                <a16:creationId xmlns:a16="http://schemas.microsoft.com/office/drawing/2014/main" id="{18DDF4BF-B77D-4439-8329-3552BC64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47900" y="3924300"/>
            <a:ext cx="10629900" cy="2082800"/>
          </a:xfrm>
          <a:prstGeom prst="rect">
            <a:avLst/>
          </a:prstGeom>
        </p:spPr>
      </p:pic>
      <p:pic>
        <p:nvPicPr>
          <p:cNvPr id="31" name="image 1104">
            <a:extLst>
              <a:ext uri="{FF2B5EF4-FFF2-40B4-BE49-F238E27FC236}">
                <a16:creationId xmlns:a16="http://schemas.microsoft.com/office/drawing/2014/main" id="{C9066BBB-3A7A-4408-8DCF-A6D9B981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47900" y="6400800"/>
            <a:ext cx="10629900" cy="2082800"/>
          </a:xfrm>
          <a:prstGeom prst="rect">
            <a:avLst/>
          </a:prstGeom>
        </p:spPr>
      </p:pic>
      <p:pic>
        <p:nvPicPr>
          <p:cNvPr id="32" name="image 1105">
            <a:extLst>
              <a:ext uri="{FF2B5EF4-FFF2-40B4-BE49-F238E27FC236}">
                <a16:creationId xmlns:a16="http://schemas.microsoft.com/office/drawing/2014/main" id="{68D66851-52B3-47C9-A14F-C446A61773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47900" y="8953500"/>
            <a:ext cx="10629900" cy="2082800"/>
          </a:xfrm>
          <a:prstGeom prst="rect">
            <a:avLst/>
          </a:prstGeom>
        </p:spPr>
      </p:pic>
      <p:pic>
        <p:nvPicPr>
          <p:cNvPr id="33" name="image 11011">
            <a:extLst>
              <a:ext uri="{FF2B5EF4-FFF2-40B4-BE49-F238E27FC236}">
                <a16:creationId xmlns:a16="http://schemas.microsoft.com/office/drawing/2014/main" id="{3726E118-BB66-4047-8671-986C99BBB9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70100" y="4445000"/>
            <a:ext cx="990600" cy="990600"/>
          </a:xfrm>
          <a:prstGeom prst="rect">
            <a:avLst/>
          </a:prstGeom>
        </p:spPr>
      </p:pic>
      <p:sp>
        <p:nvSpPr>
          <p:cNvPr id="34" name="Object 11012">
            <a:extLst>
              <a:ext uri="{FF2B5EF4-FFF2-40B4-BE49-F238E27FC236}">
                <a16:creationId xmlns:a16="http://schemas.microsoft.com/office/drawing/2014/main" id="{9A5125EE-4F6B-4771-A30A-81BE607E9564}"/>
              </a:ext>
            </a:extLst>
          </p:cNvPr>
          <p:cNvSpPr txBox="1"/>
          <p:nvPr/>
        </p:nvSpPr>
        <p:spPr>
          <a:xfrm>
            <a:off x="2184400" y="4321881"/>
            <a:ext cx="1701800" cy="977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6000" b="0" i="0" spc="-300" dirty="0">
                <a:solidFill>
                  <a:srgbClr val="D5CCB5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 dirty="0"/>
          </a:p>
        </p:txBody>
      </p:sp>
      <p:sp>
        <p:nvSpPr>
          <p:cNvPr id="35" name="Object 11013">
            <a:hlinkClick r:id="rId5" action="ppaction://hlinksldjump"/>
            <a:extLst>
              <a:ext uri="{FF2B5EF4-FFF2-40B4-BE49-F238E27FC236}">
                <a16:creationId xmlns:a16="http://schemas.microsoft.com/office/drawing/2014/main" id="{A98ABC8A-8A88-4E35-AA02-2EE46F97FA44}"/>
              </a:ext>
            </a:extLst>
          </p:cNvPr>
          <p:cNvSpPr txBox="1"/>
          <p:nvPr/>
        </p:nvSpPr>
        <p:spPr>
          <a:xfrm>
            <a:off x="5308600" y="4253340"/>
            <a:ext cx="5087730" cy="1366322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altLang="en-US" sz="8000" b="0" i="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发展历程</a:t>
            </a:r>
            <a:endParaRPr lang="zh-CN" altLang="en-US" sz="8000" dirty="0"/>
          </a:p>
        </p:txBody>
      </p:sp>
      <p:pic>
        <p:nvPicPr>
          <p:cNvPr id="36" name="image 11015">
            <a:extLst>
              <a:ext uri="{FF2B5EF4-FFF2-40B4-BE49-F238E27FC236}">
                <a16:creationId xmlns:a16="http://schemas.microsoft.com/office/drawing/2014/main" id="{A550E5C4-993E-405A-8C0F-C8B5D70673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70100" y="6921500"/>
            <a:ext cx="990600" cy="990600"/>
          </a:xfrm>
          <a:prstGeom prst="rect">
            <a:avLst/>
          </a:prstGeom>
        </p:spPr>
      </p:pic>
      <p:sp>
        <p:nvSpPr>
          <p:cNvPr id="37" name="Object 11016">
            <a:extLst>
              <a:ext uri="{FF2B5EF4-FFF2-40B4-BE49-F238E27FC236}">
                <a16:creationId xmlns:a16="http://schemas.microsoft.com/office/drawing/2014/main" id="{42A2FABF-8472-4DE8-A0A5-48261F34C7F0}"/>
              </a:ext>
            </a:extLst>
          </p:cNvPr>
          <p:cNvSpPr txBox="1"/>
          <p:nvPr/>
        </p:nvSpPr>
        <p:spPr>
          <a:xfrm>
            <a:off x="2159000" y="6807708"/>
            <a:ext cx="1701800" cy="977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6000" b="0" i="0" spc="-300" dirty="0">
                <a:solidFill>
                  <a:srgbClr val="D5CCB5"/>
                </a:solidFill>
                <a:latin typeface="HYYanKaiJ" panose="00020600040101010101"/>
                <a:ea typeface="HYYanKaiJ" panose="00020600040101010101"/>
              </a:rPr>
              <a:t>贰</a:t>
            </a:r>
            <a:endParaRPr lang="zh-CN" altLang="en-US"/>
          </a:p>
        </p:txBody>
      </p:sp>
      <p:sp>
        <p:nvSpPr>
          <p:cNvPr id="38" name="Object 11017">
            <a:hlinkClick r:id="rId6" action="ppaction://hlinksldjump"/>
            <a:extLst>
              <a:ext uri="{FF2B5EF4-FFF2-40B4-BE49-F238E27FC236}">
                <a16:creationId xmlns:a16="http://schemas.microsoft.com/office/drawing/2014/main" id="{6738A9F8-3A4D-45DD-9387-98ACCE398672}"/>
              </a:ext>
            </a:extLst>
          </p:cNvPr>
          <p:cNvSpPr txBox="1"/>
          <p:nvPr/>
        </p:nvSpPr>
        <p:spPr>
          <a:xfrm>
            <a:off x="3860800" y="6768194"/>
            <a:ext cx="8299726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altLang="en-US" sz="8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欧洲的火药时代</a:t>
            </a:r>
            <a:endParaRPr lang="zh-CN" altLang="en-US" sz="8000" dirty="0"/>
          </a:p>
        </p:txBody>
      </p:sp>
      <p:pic>
        <p:nvPicPr>
          <p:cNvPr id="39" name="image 11019">
            <a:extLst>
              <a:ext uri="{FF2B5EF4-FFF2-40B4-BE49-F238E27FC236}">
                <a16:creationId xmlns:a16="http://schemas.microsoft.com/office/drawing/2014/main" id="{0283B33D-89F9-4438-B7B5-1036867E03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70100" y="9474200"/>
            <a:ext cx="990600" cy="990600"/>
          </a:xfrm>
          <a:prstGeom prst="rect">
            <a:avLst/>
          </a:prstGeom>
        </p:spPr>
      </p:pic>
      <p:sp>
        <p:nvSpPr>
          <p:cNvPr id="40" name="Object 11020">
            <a:extLst>
              <a:ext uri="{FF2B5EF4-FFF2-40B4-BE49-F238E27FC236}">
                <a16:creationId xmlns:a16="http://schemas.microsoft.com/office/drawing/2014/main" id="{92832B19-FB03-448D-AAD4-064826044066}"/>
              </a:ext>
            </a:extLst>
          </p:cNvPr>
          <p:cNvSpPr txBox="1"/>
          <p:nvPr/>
        </p:nvSpPr>
        <p:spPr>
          <a:xfrm>
            <a:off x="2120900" y="9360408"/>
            <a:ext cx="1714500" cy="977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6000" b="0" i="0" spc="-300" dirty="0">
                <a:solidFill>
                  <a:srgbClr val="D5CCB5"/>
                </a:solidFill>
                <a:latin typeface="HYYanKaiJ" panose="00020600040101010101"/>
                <a:ea typeface="HYYanKaiJ" panose="00020600040101010101"/>
              </a:rPr>
              <a:t>叁</a:t>
            </a:r>
            <a:endParaRPr lang="zh-CN" altLang="en-US"/>
          </a:p>
        </p:txBody>
      </p:sp>
      <p:sp>
        <p:nvSpPr>
          <p:cNvPr id="41" name="Object 11021">
            <a:hlinkClick r:id="rId7" action="ppaction://hlinksldjump"/>
            <a:extLst>
              <a:ext uri="{FF2B5EF4-FFF2-40B4-BE49-F238E27FC236}">
                <a16:creationId xmlns:a16="http://schemas.microsoft.com/office/drawing/2014/main" id="{BDDD0999-3BDC-48E0-90E2-4B7135E07280}"/>
              </a:ext>
            </a:extLst>
          </p:cNvPr>
          <p:cNvSpPr txBox="1"/>
          <p:nvPr/>
        </p:nvSpPr>
        <p:spPr>
          <a:xfrm>
            <a:off x="5181600" y="9360408"/>
            <a:ext cx="5957957" cy="89475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altLang="en-US" sz="8000" b="0" i="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中欧</a:t>
            </a:r>
            <a:r>
              <a:rPr lang="zh-CN" altLang="en-US" sz="8000" spc="-225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接触</a:t>
            </a:r>
            <a:endParaRPr lang="zh-CN" altLang="en-US" sz="8000" dirty="0"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3BC556-A39E-4932-8429-35C324989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0520" y="1121652"/>
            <a:ext cx="10633996" cy="6646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02">
            <a:extLst>
              <a:ext uri="{FF2B5EF4-FFF2-40B4-BE49-F238E27FC236}">
                <a16:creationId xmlns:a16="http://schemas.microsoft.com/office/drawing/2014/main" id="{6854760F-678A-48F3-A2C7-536F9F94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image 1506">
            <a:extLst>
              <a:ext uri="{FF2B5EF4-FFF2-40B4-BE49-F238E27FC236}">
                <a16:creationId xmlns:a16="http://schemas.microsoft.com/office/drawing/2014/main" id="{493225F9-4677-4A96-99E7-F059F1A9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67796" y="1338469"/>
            <a:ext cx="1803400" cy="1803400"/>
          </a:xfrm>
          <a:prstGeom prst="rect">
            <a:avLst/>
          </a:prstGeom>
        </p:spPr>
      </p:pic>
      <p:pic>
        <p:nvPicPr>
          <p:cNvPr id="4" name="image 1506">
            <a:extLst>
              <a:ext uri="{FF2B5EF4-FFF2-40B4-BE49-F238E27FC236}">
                <a16:creationId xmlns:a16="http://schemas.microsoft.com/office/drawing/2014/main" id="{7C3C6D0F-40F0-4591-8CE7-6BCA48B2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56816" y="1338469"/>
            <a:ext cx="1803400" cy="1803400"/>
          </a:xfrm>
          <a:prstGeom prst="rect">
            <a:avLst/>
          </a:prstGeom>
        </p:spPr>
      </p:pic>
      <p:pic>
        <p:nvPicPr>
          <p:cNvPr id="5" name="image 1506">
            <a:extLst>
              <a:ext uri="{FF2B5EF4-FFF2-40B4-BE49-F238E27FC236}">
                <a16:creationId xmlns:a16="http://schemas.microsoft.com/office/drawing/2014/main" id="{0C2066A9-503A-4F90-BAA1-12F16213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45836" y="1338469"/>
            <a:ext cx="1803400" cy="1803400"/>
          </a:xfrm>
          <a:prstGeom prst="rect">
            <a:avLst/>
          </a:prstGeom>
        </p:spPr>
      </p:pic>
      <p:pic>
        <p:nvPicPr>
          <p:cNvPr id="6" name="image 1506">
            <a:extLst>
              <a:ext uri="{FF2B5EF4-FFF2-40B4-BE49-F238E27FC236}">
                <a16:creationId xmlns:a16="http://schemas.microsoft.com/office/drawing/2014/main" id="{81305EAC-AA2E-4AB8-9D3B-02D20052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34856" y="1338469"/>
            <a:ext cx="1803400" cy="1803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2086F7-7E30-4AAF-9CA0-9FAD4FEEE53C}"/>
              </a:ext>
            </a:extLst>
          </p:cNvPr>
          <p:cNvSpPr txBox="1"/>
          <p:nvPr/>
        </p:nvSpPr>
        <p:spPr>
          <a:xfrm>
            <a:off x="521915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发</a:t>
            </a:r>
            <a:endParaRPr lang="zh-CN" altLang="en-US" sz="1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14EF89-6CF3-4505-AFCA-0D94B9DA3250}"/>
              </a:ext>
            </a:extLst>
          </p:cNvPr>
          <p:cNvSpPr txBox="1"/>
          <p:nvPr/>
        </p:nvSpPr>
        <p:spPr>
          <a:xfrm>
            <a:off x="890817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展</a:t>
            </a:r>
            <a:endParaRPr lang="zh-CN" altLang="en-US" sz="1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FEDFD7-2791-4AC3-B7E4-039EFE058710}"/>
              </a:ext>
            </a:extLst>
          </p:cNvPr>
          <p:cNvSpPr txBox="1"/>
          <p:nvPr/>
        </p:nvSpPr>
        <p:spPr>
          <a:xfrm>
            <a:off x="1259719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历</a:t>
            </a:r>
            <a:endParaRPr lang="zh-CN" altLang="en-US" sz="1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524AD4-1BD4-4476-ACBB-F43C3A832E0E}"/>
              </a:ext>
            </a:extLst>
          </p:cNvPr>
          <p:cNvSpPr txBox="1"/>
          <p:nvPr/>
        </p:nvSpPr>
        <p:spPr>
          <a:xfrm>
            <a:off x="16299330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程</a:t>
            </a:r>
            <a:endParaRPr lang="zh-CN" altLang="en-US" sz="12000" dirty="0"/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A439ECEA-4B17-4C2E-BA68-C2568CEEF4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930494"/>
              </p:ext>
            </p:extLst>
          </p:nvPr>
        </p:nvGraphicFramePr>
        <p:xfrm>
          <a:off x="1182205" y="3499097"/>
          <a:ext cx="7971182" cy="8634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B987EC99-DAF6-4F61-B837-656E5E015740}"/>
              </a:ext>
            </a:extLst>
          </p:cNvPr>
          <p:cNvSpPr txBox="1"/>
          <p:nvPr/>
        </p:nvSpPr>
        <p:spPr>
          <a:xfrm>
            <a:off x="10335592" y="4691125"/>
            <a:ext cx="1260281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800" dirty="0"/>
              <a:t>作为成熟军事技术引入</a:t>
            </a:r>
            <a:endParaRPr lang="en-US" altLang="zh-CN" sz="4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800" dirty="0"/>
              <a:t>如同侧放的花瓶</a:t>
            </a:r>
            <a:endParaRPr lang="en-US" altLang="zh-CN" sz="4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sz="4800" dirty="0"/>
              <a:t>较小，并未脱离中国炮的形制</a:t>
            </a:r>
            <a:endParaRPr lang="en-US" altLang="zh-CN" sz="4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sz="4800" dirty="0"/>
              <a:t>受青睐程度仍低于攻城更为有效的投石机</a:t>
            </a:r>
            <a:endParaRPr lang="en-US" altLang="zh-CN" sz="4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800" dirty="0"/>
              <a:t>运用技巧并不高明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645A9C-BF0B-470D-8836-97C0AC6DC34B}"/>
              </a:ext>
            </a:extLst>
          </p:cNvPr>
          <p:cNvSpPr/>
          <p:nvPr/>
        </p:nvSpPr>
        <p:spPr>
          <a:xfrm>
            <a:off x="18768056" y="1627379"/>
            <a:ext cx="510909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早期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CBDCC57-CF60-40BD-B522-5D407F10C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3797" y="201475"/>
            <a:ext cx="12002118" cy="7604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D048E1-0B33-4A09-B31C-A3982A08AC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6456" y="8417755"/>
            <a:ext cx="13281087" cy="5004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1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02">
            <a:extLst>
              <a:ext uri="{FF2B5EF4-FFF2-40B4-BE49-F238E27FC236}">
                <a16:creationId xmlns:a16="http://schemas.microsoft.com/office/drawing/2014/main" id="{6854760F-678A-48F3-A2C7-536F9F94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image 1506">
            <a:extLst>
              <a:ext uri="{FF2B5EF4-FFF2-40B4-BE49-F238E27FC236}">
                <a16:creationId xmlns:a16="http://schemas.microsoft.com/office/drawing/2014/main" id="{493225F9-4677-4A96-99E7-F059F1A9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67796" y="1338469"/>
            <a:ext cx="1803400" cy="1803400"/>
          </a:xfrm>
          <a:prstGeom prst="rect">
            <a:avLst/>
          </a:prstGeom>
        </p:spPr>
      </p:pic>
      <p:pic>
        <p:nvPicPr>
          <p:cNvPr id="4" name="image 1506">
            <a:extLst>
              <a:ext uri="{FF2B5EF4-FFF2-40B4-BE49-F238E27FC236}">
                <a16:creationId xmlns:a16="http://schemas.microsoft.com/office/drawing/2014/main" id="{7C3C6D0F-40F0-4591-8CE7-6BCA48B2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56816" y="1338469"/>
            <a:ext cx="1803400" cy="1803400"/>
          </a:xfrm>
          <a:prstGeom prst="rect">
            <a:avLst/>
          </a:prstGeom>
        </p:spPr>
      </p:pic>
      <p:pic>
        <p:nvPicPr>
          <p:cNvPr id="5" name="image 1506">
            <a:extLst>
              <a:ext uri="{FF2B5EF4-FFF2-40B4-BE49-F238E27FC236}">
                <a16:creationId xmlns:a16="http://schemas.microsoft.com/office/drawing/2014/main" id="{0C2066A9-503A-4F90-BAA1-12F16213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45836" y="1338469"/>
            <a:ext cx="1803400" cy="1803400"/>
          </a:xfrm>
          <a:prstGeom prst="rect">
            <a:avLst/>
          </a:prstGeom>
        </p:spPr>
      </p:pic>
      <p:pic>
        <p:nvPicPr>
          <p:cNvPr id="6" name="image 1506">
            <a:extLst>
              <a:ext uri="{FF2B5EF4-FFF2-40B4-BE49-F238E27FC236}">
                <a16:creationId xmlns:a16="http://schemas.microsoft.com/office/drawing/2014/main" id="{81305EAC-AA2E-4AB8-9D3B-02D20052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34856" y="1338469"/>
            <a:ext cx="1803400" cy="1803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2086F7-7E30-4AAF-9CA0-9FAD4FEEE53C}"/>
              </a:ext>
            </a:extLst>
          </p:cNvPr>
          <p:cNvSpPr txBox="1"/>
          <p:nvPr/>
        </p:nvSpPr>
        <p:spPr>
          <a:xfrm>
            <a:off x="521915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发</a:t>
            </a:r>
            <a:endParaRPr lang="zh-CN" altLang="en-US" sz="1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14EF89-6CF3-4505-AFCA-0D94B9DA3250}"/>
              </a:ext>
            </a:extLst>
          </p:cNvPr>
          <p:cNvSpPr txBox="1"/>
          <p:nvPr/>
        </p:nvSpPr>
        <p:spPr>
          <a:xfrm>
            <a:off x="890817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展</a:t>
            </a:r>
            <a:endParaRPr lang="zh-CN" altLang="en-US" sz="1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FEDFD7-2791-4AC3-B7E4-039EFE058710}"/>
              </a:ext>
            </a:extLst>
          </p:cNvPr>
          <p:cNvSpPr txBox="1"/>
          <p:nvPr/>
        </p:nvSpPr>
        <p:spPr>
          <a:xfrm>
            <a:off x="1259719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历</a:t>
            </a:r>
            <a:endParaRPr lang="zh-CN" altLang="en-US" sz="1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524AD4-1BD4-4476-ACBB-F43C3A832E0E}"/>
              </a:ext>
            </a:extLst>
          </p:cNvPr>
          <p:cNvSpPr txBox="1"/>
          <p:nvPr/>
        </p:nvSpPr>
        <p:spPr>
          <a:xfrm>
            <a:off x="16299330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程</a:t>
            </a:r>
            <a:endParaRPr lang="zh-CN" altLang="en-US" sz="1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645A9C-BF0B-470D-8836-97C0AC6DC34B}"/>
              </a:ext>
            </a:extLst>
          </p:cNvPr>
          <p:cNvSpPr/>
          <p:nvPr/>
        </p:nvSpPr>
        <p:spPr>
          <a:xfrm>
            <a:off x="18768056" y="1627379"/>
            <a:ext cx="510909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巨炮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507BB7-ED1E-4C05-86D4-73698F325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562" y="7521265"/>
            <a:ext cx="5597439" cy="57875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2941AE-0989-4E0C-A573-000872D67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2938" y="7195484"/>
            <a:ext cx="8126870" cy="60930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F2E091F-0578-4976-81BA-264734044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506" y="7335124"/>
            <a:ext cx="8126870" cy="60930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E9805E-8288-4922-8165-77C2D7D26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2243" y="5750227"/>
            <a:ext cx="9141631" cy="87112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D67D8A-D19D-4927-B80D-53760243D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8365" y="7713770"/>
            <a:ext cx="5870190" cy="46913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E1A4487-3D42-42C6-87EF-90F573927B7F}"/>
              </a:ext>
            </a:extLst>
          </p:cNvPr>
          <p:cNvSpPr txBox="1"/>
          <p:nvPr/>
        </p:nvSpPr>
        <p:spPr>
          <a:xfrm>
            <a:off x="1841906" y="4059263"/>
            <a:ext cx="194806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4800" dirty="0"/>
              <a:t>变得越来越大，更多地用作轰击堡垒之选</a:t>
            </a:r>
            <a:endParaRPr lang="en-US" altLang="zh-CN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800" dirty="0"/>
              <a:t>例：</a:t>
            </a:r>
            <a:r>
              <a:rPr lang="zh-CN" altLang="zh-CN" sz="4800" dirty="0"/>
              <a:t>勃艮第公国运用巨炮夺取了英国人的奥德雷克城堡</a:t>
            </a:r>
            <a:endParaRPr lang="en-US" altLang="zh-CN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800" dirty="0"/>
              <a:t>例：</a:t>
            </a:r>
            <a:r>
              <a:rPr lang="zh-CN" altLang="zh-CN" sz="4800" dirty="0"/>
              <a:t>英王亨利五世对法国的征讨</a:t>
            </a:r>
            <a:endParaRPr lang="en-US" altLang="zh-CN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800" dirty="0"/>
              <a:t>例：</a:t>
            </a:r>
            <a:r>
              <a:rPr lang="zh-CN" altLang="zh-CN" sz="4800" dirty="0"/>
              <a:t>奥斯曼土耳其进攻君士坦丁堡</a:t>
            </a:r>
            <a:endParaRPr lang="zh-CN" altLang="en-US" sz="48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E248F76-D056-42F5-9DDA-6DEB147BC5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7813" y="4765800"/>
            <a:ext cx="11825288" cy="10288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113065-6E03-495F-BD3B-135E7FB9C4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6526" y="6635608"/>
            <a:ext cx="11321811" cy="6940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A44486B-4D2B-423B-B552-DC3BAA9D6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56628" y="5402350"/>
            <a:ext cx="12321925" cy="6922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63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02">
            <a:extLst>
              <a:ext uri="{FF2B5EF4-FFF2-40B4-BE49-F238E27FC236}">
                <a16:creationId xmlns:a16="http://schemas.microsoft.com/office/drawing/2014/main" id="{6854760F-678A-48F3-A2C7-536F9F94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image 1506">
            <a:extLst>
              <a:ext uri="{FF2B5EF4-FFF2-40B4-BE49-F238E27FC236}">
                <a16:creationId xmlns:a16="http://schemas.microsoft.com/office/drawing/2014/main" id="{493225F9-4677-4A96-99E7-F059F1A9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67796" y="1338469"/>
            <a:ext cx="1803400" cy="1803400"/>
          </a:xfrm>
          <a:prstGeom prst="rect">
            <a:avLst/>
          </a:prstGeom>
        </p:spPr>
      </p:pic>
      <p:pic>
        <p:nvPicPr>
          <p:cNvPr id="4" name="image 1506">
            <a:extLst>
              <a:ext uri="{FF2B5EF4-FFF2-40B4-BE49-F238E27FC236}">
                <a16:creationId xmlns:a16="http://schemas.microsoft.com/office/drawing/2014/main" id="{7C3C6D0F-40F0-4591-8CE7-6BCA48B2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56816" y="1338469"/>
            <a:ext cx="1803400" cy="1803400"/>
          </a:xfrm>
          <a:prstGeom prst="rect">
            <a:avLst/>
          </a:prstGeom>
        </p:spPr>
      </p:pic>
      <p:pic>
        <p:nvPicPr>
          <p:cNvPr id="5" name="image 1506">
            <a:extLst>
              <a:ext uri="{FF2B5EF4-FFF2-40B4-BE49-F238E27FC236}">
                <a16:creationId xmlns:a16="http://schemas.microsoft.com/office/drawing/2014/main" id="{0C2066A9-503A-4F90-BAA1-12F16213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45836" y="1338469"/>
            <a:ext cx="1803400" cy="1803400"/>
          </a:xfrm>
          <a:prstGeom prst="rect">
            <a:avLst/>
          </a:prstGeom>
        </p:spPr>
      </p:pic>
      <p:pic>
        <p:nvPicPr>
          <p:cNvPr id="6" name="image 1506">
            <a:extLst>
              <a:ext uri="{FF2B5EF4-FFF2-40B4-BE49-F238E27FC236}">
                <a16:creationId xmlns:a16="http://schemas.microsoft.com/office/drawing/2014/main" id="{81305EAC-AA2E-4AB8-9D3B-02D20052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34856" y="1338469"/>
            <a:ext cx="1803400" cy="1803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2086F7-7E30-4AAF-9CA0-9FAD4FEEE53C}"/>
              </a:ext>
            </a:extLst>
          </p:cNvPr>
          <p:cNvSpPr txBox="1"/>
          <p:nvPr/>
        </p:nvSpPr>
        <p:spPr>
          <a:xfrm>
            <a:off x="521915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发</a:t>
            </a:r>
            <a:endParaRPr lang="zh-CN" altLang="en-US" sz="1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14EF89-6CF3-4505-AFCA-0D94B9DA3250}"/>
              </a:ext>
            </a:extLst>
          </p:cNvPr>
          <p:cNvSpPr txBox="1"/>
          <p:nvPr/>
        </p:nvSpPr>
        <p:spPr>
          <a:xfrm>
            <a:off x="890817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展</a:t>
            </a:r>
            <a:endParaRPr lang="zh-CN" altLang="en-US" sz="1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FEDFD7-2791-4AC3-B7E4-039EFE058710}"/>
              </a:ext>
            </a:extLst>
          </p:cNvPr>
          <p:cNvSpPr txBox="1"/>
          <p:nvPr/>
        </p:nvSpPr>
        <p:spPr>
          <a:xfrm>
            <a:off x="1259719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历</a:t>
            </a:r>
            <a:endParaRPr lang="zh-CN" altLang="en-US" sz="1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524AD4-1BD4-4476-ACBB-F43C3A832E0E}"/>
              </a:ext>
            </a:extLst>
          </p:cNvPr>
          <p:cNvSpPr txBox="1"/>
          <p:nvPr/>
        </p:nvSpPr>
        <p:spPr>
          <a:xfrm>
            <a:off x="16299330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程</a:t>
            </a:r>
            <a:endParaRPr lang="zh-CN" altLang="en-US" sz="1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645A9C-BF0B-470D-8836-97C0AC6DC34B}"/>
              </a:ext>
            </a:extLst>
          </p:cNvPr>
          <p:cNvSpPr/>
          <p:nvPr/>
        </p:nvSpPr>
        <p:spPr>
          <a:xfrm>
            <a:off x="18768056" y="1627379"/>
            <a:ext cx="510909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原因</a:t>
            </a:r>
          </a:p>
        </p:txBody>
      </p:sp>
      <p:pic>
        <p:nvPicPr>
          <p:cNvPr id="25" name="image 1003">
            <a:extLst>
              <a:ext uri="{FF2B5EF4-FFF2-40B4-BE49-F238E27FC236}">
                <a16:creationId xmlns:a16="http://schemas.microsoft.com/office/drawing/2014/main" id="{82DA73E6-40EB-4B0E-9925-3CE67F97B3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19800" y="3827707"/>
            <a:ext cx="12344400" cy="2362200"/>
          </a:xfrm>
          <a:prstGeom prst="rect">
            <a:avLst/>
          </a:prstGeom>
        </p:spPr>
      </p:pic>
      <p:sp>
        <p:nvSpPr>
          <p:cNvPr id="26" name="Object 1007">
            <a:extLst>
              <a:ext uri="{FF2B5EF4-FFF2-40B4-BE49-F238E27FC236}">
                <a16:creationId xmlns:a16="http://schemas.microsoft.com/office/drawing/2014/main" id="{0D64A86F-1376-49A7-B621-CA82630722DC}"/>
              </a:ext>
            </a:extLst>
          </p:cNvPr>
          <p:cNvSpPr txBox="1"/>
          <p:nvPr/>
        </p:nvSpPr>
        <p:spPr>
          <a:xfrm>
            <a:off x="6540500" y="3785217"/>
            <a:ext cx="3556000" cy="210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13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/>
          </a:p>
        </p:txBody>
      </p:sp>
      <p:pic>
        <p:nvPicPr>
          <p:cNvPr id="27" name="image 1008">
            <a:extLst>
              <a:ext uri="{FF2B5EF4-FFF2-40B4-BE49-F238E27FC236}">
                <a16:creationId xmlns:a16="http://schemas.microsoft.com/office/drawing/2014/main" id="{692D12B7-6DCF-4580-BB0E-3414663C6B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43800" y="5389807"/>
            <a:ext cx="444500" cy="444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251FB5-D7FB-4E87-979C-5734AA524083}"/>
              </a:ext>
            </a:extLst>
          </p:cNvPr>
          <p:cNvSpPr txBox="1"/>
          <p:nvPr/>
        </p:nvSpPr>
        <p:spPr>
          <a:xfrm>
            <a:off x="10729844" y="4469332"/>
            <a:ext cx="8516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墙体的不同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9D67FF1-00BF-435D-8563-43CF28AA15ED}"/>
              </a:ext>
            </a:extLst>
          </p:cNvPr>
          <p:cNvCxnSpPr/>
          <p:nvPr/>
        </p:nvCxnSpPr>
        <p:spPr>
          <a:xfrm>
            <a:off x="8318500" y="4270550"/>
            <a:ext cx="0" cy="13415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image 1003">
            <a:extLst>
              <a:ext uri="{FF2B5EF4-FFF2-40B4-BE49-F238E27FC236}">
                <a16:creationId xmlns:a16="http://schemas.microsoft.com/office/drawing/2014/main" id="{EB3E478C-59B6-48DA-8EC0-ADE96BD93C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19800" y="6720227"/>
            <a:ext cx="12344400" cy="2362200"/>
          </a:xfrm>
          <a:prstGeom prst="rect">
            <a:avLst/>
          </a:prstGeom>
        </p:spPr>
      </p:pic>
      <p:sp>
        <p:nvSpPr>
          <p:cNvPr id="29" name="Object 1007">
            <a:extLst>
              <a:ext uri="{FF2B5EF4-FFF2-40B4-BE49-F238E27FC236}">
                <a16:creationId xmlns:a16="http://schemas.microsoft.com/office/drawing/2014/main" id="{0D967D22-25B5-40F4-9FB1-E730958A671B}"/>
              </a:ext>
            </a:extLst>
          </p:cNvPr>
          <p:cNvSpPr txBox="1"/>
          <p:nvPr/>
        </p:nvSpPr>
        <p:spPr>
          <a:xfrm>
            <a:off x="6540500" y="6677737"/>
            <a:ext cx="3556000" cy="210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altLang="en-US" sz="13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贰</a:t>
            </a:r>
            <a:endParaRPr lang="zh-CN" altLang="en-US" dirty="0"/>
          </a:p>
        </p:txBody>
      </p:sp>
      <p:pic>
        <p:nvPicPr>
          <p:cNvPr id="30" name="image 1008">
            <a:extLst>
              <a:ext uri="{FF2B5EF4-FFF2-40B4-BE49-F238E27FC236}">
                <a16:creationId xmlns:a16="http://schemas.microsoft.com/office/drawing/2014/main" id="{C961BA26-03D1-46DC-B804-345106FEB1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43800" y="8282327"/>
            <a:ext cx="444500" cy="4445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E3B4D18-222F-440C-BD1A-C77242A07777}"/>
              </a:ext>
            </a:extLst>
          </p:cNvPr>
          <p:cNvSpPr txBox="1"/>
          <p:nvPr/>
        </p:nvSpPr>
        <p:spPr>
          <a:xfrm>
            <a:off x="10206985" y="7289291"/>
            <a:ext cx="8516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火药与工艺改良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1FCA2D1-4D27-4A5B-816F-5327EE775921}"/>
              </a:ext>
            </a:extLst>
          </p:cNvPr>
          <p:cNvCxnSpPr/>
          <p:nvPr/>
        </p:nvCxnSpPr>
        <p:spPr>
          <a:xfrm>
            <a:off x="8318500" y="7163070"/>
            <a:ext cx="0" cy="13415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1003">
            <a:extLst>
              <a:ext uri="{FF2B5EF4-FFF2-40B4-BE49-F238E27FC236}">
                <a16:creationId xmlns:a16="http://schemas.microsoft.com/office/drawing/2014/main" id="{394F8C66-0CBF-492C-9E48-584172DAB5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19800" y="9937468"/>
            <a:ext cx="12344400" cy="2362200"/>
          </a:xfrm>
          <a:prstGeom prst="rect">
            <a:avLst/>
          </a:prstGeom>
        </p:spPr>
      </p:pic>
      <p:sp>
        <p:nvSpPr>
          <p:cNvPr id="34" name="Object 1007">
            <a:extLst>
              <a:ext uri="{FF2B5EF4-FFF2-40B4-BE49-F238E27FC236}">
                <a16:creationId xmlns:a16="http://schemas.microsoft.com/office/drawing/2014/main" id="{380F83A9-11FF-4D37-B5A0-AA0C1D63CA2C}"/>
              </a:ext>
            </a:extLst>
          </p:cNvPr>
          <p:cNvSpPr txBox="1"/>
          <p:nvPr/>
        </p:nvSpPr>
        <p:spPr>
          <a:xfrm>
            <a:off x="6540500" y="9894978"/>
            <a:ext cx="3556000" cy="210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altLang="en-US" sz="13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叁</a:t>
            </a:r>
            <a:endParaRPr lang="zh-CN" altLang="en-US" dirty="0"/>
          </a:p>
        </p:txBody>
      </p:sp>
      <p:pic>
        <p:nvPicPr>
          <p:cNvPr id="35" name="image 1008">
            <a:extLst>
              <a:ext uri="{FF2B5EF4-FFF2-40B4-BE49-F238E27FC236}">
                <a16:creationId xmlns:a16="http://schemas.microsoft.com/office/drawing/2014/main" id="{567286DD-200B-428A-8A1B-3560556AE1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43800" y="11499568"/>
            <a:ext cx="444500" cy="4445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DD536BF-C865-4858-A516-2484F3F41B02}"/>
              </a:ext>
            </a:extLst>
          </p:cNvPr>
          <p:cNvSpPr txBox="1"/>
          <p:nvPr/>
        </p:nvSpPr>
        <p:spPr>
          <a:xfrm>
            <a:off x="10986160" y="10537982"/>
            <a:ext cx="8516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战争频度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0A32939-5AE7-4314-83FB-844AB5D790CD}"/>
              </a:ext>
            </a:extLst>
          </p:cNvPr>
          <p:cNvCxnSpPr/>
          <p:nvPr/>
        </p:nvCxnSpPr>
        <p:spPr>
          <a:xfrm>
            <a:off x="8318500" y="10380311"/>
            <a:ext cx="0" cy="13415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7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02">
            <a:extLst>
              <a:ext uri="{FF2B5EF4-FFF2-40B4-BE49-F238E27FC236}">
                <a16:creationId xmlns:a16="http://schemas.microsoft.com/office/drawing/2014/main" id="{E691362A-243A-47E0-A657-BA551DE8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image 16013">
            <a:extLst>
              <a:ext uri="{FF2B5EF4-FFF2-40B4-BE49-F238E27FC236}">
                <a16:creationId xmlns:a16="http://schemas.microsoft.com/office/drawing/2014/main" id="{5BA5854F-1C27-4075-BB4C-3CE3EEACA9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90772" y="231361"/>
            <a:ext cx="1498048" cy="1498048"/>
          </a:xfrm>
          <a:prstGeom prst="rect">
            <a:avLst/>
          </a:prstGeom>
        </p:spPr>
      </p:pic>
      <p:pic>
        <p:nvPicPr>
          <p:cNvPr id="9" name="image 16013">
            <a:extLst>
              <a:ext uri="{FF2B5EF4-FFF2-40B4-BE49-F238E27FC236}">
                <a16:creationId xmlns:a16="http://schemas.microsoft.com/office/drawing/2014/main" id="{EDAA18FA-5DFA-4687-AF61-BBD50F44A6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44676" y="231361"/>
            <a:ext cx="1498048" cy="1498048"/>
          </a:xfrm>
          <a:prstGeom prst="rect">
            <a:avLst/>
          </a:prstGeom>
        </p:spPr>
      </p:pic>
      <p:pic>
        <p:nvPicPr>
          <p:cNvPr id="10" name="image 1506">
            <a:extLst>
              <a:ext uri="{FF2B5EF4-FFF2-40B4-BE49-F238E27FC236}">
                <a16:creationId xmlns:a16="http://schemas.microsoft.com/office/drawing/2014/main" id="{552BA6B8-E522-45BD-A816-F6E3F553B8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79622" y="2240169"/>
            <a:ext cx="1803400" cy="1803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77879E6-AD8A-4F4A-A7CC-0C39B43C746B}"/>
              </a:ext>
            </a:extLst>
          </p:cNvPr>
          <p:cNvSpPr txBox="1"/>
          <p:nvPr/>
        </p:nvSpPr>
        <p:spPr>
          <a:xfrm>
            <a:off x="8730981" y="23509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药</a:t>
            </a:r>
            <a:endParaRPr lang="zh-CN" altLang="en-US" sz="12000" dirty="0"/>
          </a:p>
        </p:txBody>
      </p:sp>
      <p:pic>
        <p:nvPicPr>
          <p:cNvPr id="18" name="image 1506">
            <a:extLst>
              <a:ext uri="{FF2B5EF4-FFF2-40B4-BE49-F238E27FC236}">
                <a16:creationId xmlns:a16="http://schemas.microsoft.com/office/drawing/2014/main" id="{A13C2B40-6062-43F2-8B1A-A6B18E96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40641" y="2258221"/>
            <a:ext cx="1803400" cy="18034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916594D-162D-4644-A23C-BACE06305C0A}"/>
              </a:ext>
            </a:extLst>
          </p:cNvPr>
          <p:cNvSpPr txBox="1"/>
          <p:nvPr/>
        </p:nvSpPr>
        <p:spPr>
          <a:xfrm>
            <a:off x="12192000" y="2369039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时</a:t>
            </a:r>
            <a:endParaRPr lang="zh-CN" altLang="en-US" sz="12000" dirty="0"/>
          </a:p>
        </p:txBody>
      </p:sp>
      <p:pic>
        <p:nvPicPr>
          <p:cNvPr id="20" name="image 1506">
            <a:extLst>
              <a:ext uri="{FF2B5EF4-FFF2-40B4-BE49-F238E27FC236}">
                <a16:creationId xmlns:a16="http://schemas.microsoft.com/office/drawing/2014/main" id="{FF86F06B-9F4E-4165-A64B-1FF8370C65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53019" y="2369039"/>
            <a:ext cx="1803400" cy="18034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4724A78-C416-4C99-9195-41E6BFF4AE6C}"/>
              </a:ext>
            </a:extLst>
          </p:cNvPr>
          <p:cNvSpPr txBox="1"/>
          <p:nvPr/>
        </p:nvSpPr>
        <p:spPr>
          <a:xfrm>
            <a:off x="15704378" y="247985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代</a:t>
            </a:r>
            <a:endParaRPr lang="zh-CN" altLang="en-US" sz="12000" dirty="0"/>
          </a:p>
        </p:txBody>
      </p:sp>
      <p:pic>
        <p:nvPicPr>
          <p:cNvPr id="22" name="image 1506">
            <a:extLst>
              <a:ext uri="{FF2B5EF4-FFF2-40B4-BE49-F238E27FC236}">
                <a16:creationId xmlns:a16="http://schemas.microsoft.com/office/drawing/2014/main" id="{03407CC1-ECF9-4436-9D9F-453F190FBA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08770" y="2240169"/>
            <a:ext cx="1803400" cy="1803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865E3B-D044-4DF9-AA85-EE2D21E4EE7B}"/>
              </a:ext>
            </a:extLst>
          </p:cNvPr>
          <p:cNvSpPr txBox="1"/>
          <p:nvPr/>
        </p:nvSpPr>
        <p:spPr>
          <a:xfrm>
            <a:off x="5060129" y="23509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火</a:t>
            </a:r>
            <a:endParaRPr lang="zh-CN" altLang="en-US" sz="1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B9D381-07FD-4E70-8552-F64A79F3F270}"/>
              </a:ext>
            </a:extLst>
          </p:cNvPr>
          <p:cNvSpPr txBox="1"/>
          <p:nvPr/>
        </p:nvSpPr>
        <p:spPr>
          <a:xfrm>
            <a:off x="8730981" y="-317389"/>
            <a:ext cx="1961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欧</a:t>
            </a:r>
            <a:endParaRPr lang="zh-CN" altLang="en-US" sz="14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39344E-08C9-451A-AD07-1F06E7ED8DF5}"/>
              </a:ext>
            </a:extLst>
          </p:cNvPr>
          <p:cNvSpPr txBox="1"/>
          <p:nvPr/>
        </p:nvSpPr>
        <p:spPr>
          <a:xfrm>
            <a:off x="12192000" y="-337267"/>
            <a:ext cx="1961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洲</a:t>
            </a:r>
            <a:endParaRPr lang="zh-CN" altLang="en-US" sz="14000" dirty="0"/>
          </a:p>
        </p:txBody>
      </p:sp>
      <p:graphicFrame>
        <p:nvGraphicFramePr>
          <p:cNvPr id="28" name="图示 27">
            <a:extLst>
              <a:ext uri="{FF2B5EF4-FFF2-40B4-BE49-F238E27FC236}">
                <a16:creationId xmlns:a16="http://schemas.microsoft.com/office/drawing/2014/main" id="{49E49374-A5A6-4A4E-8763-8C8B5B8E9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128285"/>
              </p:ext>
            </p:extLst>
          </p:nvPr>
        </p:nvGraphicFramePr>
        <p:xfrm>
          <a:off x="707611" y="4249553"/>
          <a:ext cx="8602317" cy="9907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" name="image 504">
            <a:extLst>
              <a:ext uri="{FF2B5EF4-FFF2-40B4-BE49-F238E27FC236}">
                <a16:creationId xmlns:a16="http://schemas.microsoft.com/office/drawing/2014/main" id="{DAF81438-BD35-4D81-AEC2-25B9C830E7A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17539" y="5166520"/>
            <a:ext cx="13088453" cy="685602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3009940-A6A7-4DC3-BDA9-55759BDB8015}"/>
              </a:ext>
            </a:extLst>
          </p:cNvPr>
          <p:cNvSpPr txBox="1"/>
          <p:nvPr/>
        </p:nvSpPr>
        <p:spPr>
          <a:xfrm>
            <a:off x="10264637" y="5302112"/>
            <a:ext cx="1284135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在火药战争的选择下，由于只有大型的、富裕的、组织力更强的政体能负担得起火药战争，高效、中央集权的而又拥有常备军的国家留了下来。火炮的出现，加速了欧洲无中心体系的结束，导致了军备和战争行为的飞速发展，让欧洲人建立了超越世界其他民族的军事优势，并逐渐开始了一个全球化进程。</a:t>
            </a:r>
            <a:endParaRPr lang="zh-CN" altLang="en-US" sz="5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328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 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5300" y="5613400"/>
            <a:ext cx="7772400" cy="5943600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12430124" y="2336800"/>
            <a:ext cx="939800" cy="2806700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55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第一节</a:t>
            </a:r>
            <a:endParaRPr lang="zh-CN" altLang="en-US" dirty="0"/>
          </a:p>
        </p:txBody>
      </p:sp>
      <p:pic>
        <p:nvPicPr>
          <p:cNvPr id="205" name="image 2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699999" y="4864100"/>
            <a:ext cx="381000" cy="381000"/>
          </a:xfrm>
          <a:prstGeom prst="rect">
            <a:avLst/>
          </a:prstGeom>
        </p:spPr>
      </p:pic>
      <p:sp>
        <p:nvSpPr>
          <p:cNvPr id="206" name="Object 206"/>
          <p:cNvSpPr txBox="1"/>
          <p:nvPr/>
        </p:nvSpPr>
        <p:spPr>
          <a:xfrm>
            <a:off x="12503150" y="5732145"/>
            <a:ext cx="825500" cy="6557645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altLang="en-US" sz="4500" dirty="0">
                <a:latin typeface="华文行楷" panose="02010800040101010101" charset="-122"/>
                <a:ea typeface="华文行楷" panose="02010800040101010101" charset="-122"/>
              </a:rPr>
              <a:t>作者简介及内容梗概</a:t>
            </a:r>
          </a:p>
        </p:txBody>
      </p:sp>
      <p:pic>
        <p:nvPicPr>
          <p:cNvPr id="207" name="image 2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91900" y="2095500"/>
            <a:ext cx="50800" cy="98298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15535274" y="2336800"/>
            <a:ext cx="939800" cy="2806700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55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第二节</a:t>
            </a:r>
            <a:endParaRPr lang="zh-CN" altLang="en-US" dirty="0"/>
          </a:p>
        </p:txBody>
      </p:sp>
      <p:pic>
        <p:nvPicPr>
          <p:cNvPr id="209" name="image 2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05149" y="4864100"/>
            <a:ext cx="381000" cy="381000"/>
          </a:xfrm>
          <a:prstGeom prst="rect">
            <a:avLst/>
          </a:prstGeom>
        </p:spPr>
      </p:pic>
      <p:sp>
        <p:nvSpPr>
          <p:cNvPr id="2010" name="Object 2010"/>
          <p:cNvSpPr txBox="1"/>
          <p:nvPr/>
        </p:nvSpPr>
        <p:spPr>
          <a:xfrm>
            <a:off x="15608300" y="5732145"/>
            <a:ext cx="825500" cy="6801485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altLang="en-US" sz="4500" dirty="0">
                <a:latin typeface="华文行楷" panose="02010800040101010101" charset="-122"/>
                <a:ea typeface="华文行楷" panose="02010800040101010101" charset="-122"/>
              </a:rPr>
              <a:t>主要内容（沿时间线）</a:t>
            </a:r>
          </a:p>
        </p:txBody>
      </p:sp>
      <p:pic>
        <p:nvPicPr>
          <p:cNvPr id="2011" name="image 20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52600" y="2095500"/>
            <a:ext cx="50800" cy="9829800"/>
          </a:xfrm>
          <a:prstGeom prst="rect">
            <a:avLst/>
          </a:prstGeom>
        </p:spPr>
      </p:pic>
      <p:sp>
        <p:nvSpPr>
          <p:cNvPr id="2012" name="Object 2012"/>
          <p:cNvSpPr txBox="1"/>
          <p:nvPr/>
        </p:nvSpPr>
        <p:spPr>
          <a:xfrm>
            <a:off x="18557874" y="2336800"/>
            <a:ext cx="939800" cy="2806700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55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第三节</a:t>
            </a:r>
            <a:endParaRPr lang="zh-CN" altLang="en-US"/>
          </a:p>
        </p:txBody>
      </p:sp>
      <p:pic>
        <p:nvPicPr>
          <p:cNvPr id="2013" name="image 20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827749" y="4864100"/>
            <a:ext cx="381000" cy="381000"/>
          </a:xfrm>
          <a:prstGeom prst="rect">
            <a:avLst/>
          </a:prstGeom>
        </p:spPr>
      </p:pic>
      <p:sp>
        <p:nvSpPr>
          <p:cNvPr id="2014" name="Object 2014"/>
          <p:cNvSpPr txBox="1"/>
          <p:nvPr/>
        </p:nvSpPr>
        <p:spPr>
          <a:xfrm>
            <a:off x="18630899" y="5732462"/>
            <a:ext cx="825500" cy="4813300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4500" b="0" i="0" spc="225" dirty="0">
                <a:solidFill>
                  <a:srgbClr val="000000"/>
                </a:solidFill>
                <a:latin typeface="华文行楷" panose="02010800040101010101" charset="-122"/>
                <a:ea typeface="华文行楷" panose="02010800040101010101" charset="-122"/>
              </a:rPr>
              <a:t>总结思考</a:t>
            </a:r>
          </a:p>
        </p:txBody>
      </p:sp>
      <p:pic>
        <p:nvPicPr>
          <p:cNvPr id="2015" name="image 20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487900" y="2095500"/>
            <a:ext cx="50800" cy="9829800"/>
          </a:xfrm>
          <a:prstGeom prst="rect">
            <a:avLst/>
          </a:prstGeom>
        </p:spPr>
      </p:pic>
      <p:pic>
        <p:nvPicPr>
          <p:cNvPr id="2016" name="image 20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561300" y="2095500"/>
            <a:ext cx="50800" cy="9829800"/>
          </a:xfrm>
          <a:prstGeom prst="rect">
            <a:avLst/>
          </a:prstGeom>
        </p:spPr>
      </p:pic>
      <p:pic>
        <p:nvPicPr>
          <p:cNvPr id="2017" name="image 20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30900" y="4368800"/>
            <a:ext cx="1905000" cy="1905000"/>
          </a:xfrm>
          <a:prstGeom prst="rect">
            <a:avLst/>
          </a:prstGeom>
        </p:spPr>
      </p:pic>
      <p:sp>
        <p:nvSpPr>
          <p:cNvPr id="2018" name="Object 2018"/>
          <p:cNvSpPr txBox="1"/>
          <p:nvPr/>
        </p:nvSpPr>
        <p:spPr>
          <a:xfrm>
            <a:off x="5880100" y="4226004"/>
            <a:ext cx="2501900" cy="1905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15000" b="0" i="0" spc="45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目</a:t>
            </a:r>
            <a:endParaRPr lang="zh-CN" altLang="en-US"/>
          </a:p>
        </p:txBody>
      </p:sp>
      <p:pic>
        <p:nvPicPr>
          <p:cNvPr id="2019" name="image 201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30900" y="6680200"/>
            <a:ext cx="1905000" cy="1905000"/>
          </a:xfrm>
          <a:prstGeom prst="rect">
            <a:avLst/>
          </a:prstGeom>
        </p:spPr>
      </p:pic>
      <p:sp>
        <p:nvSpPr>
          <p:cNvPr id="2020" name="Object 2020"/>
          <p:cNvSpPr txBox="1"/>
          <p:nvPr/>
        </p:nvSpPr>
        <p:spPr>
          <a:xfrm>
            <a:off x="5880100" y="6543754"/>
            <a:ext cx="2501900" cy="1905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15000" b="0" i="0" spc="45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录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02">
            <a:extLst>
              <a:ext uri="{FF2B5EF4-FFF2-40B4-BE49-F238E27FC236}">
                <a16:creationId xmlns:a16="http://schemas.microsoft.com/office/drawing/2014/main" id="{6854760F-678A-48F3-A2C7-536F9F94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image 1506">
            <a:extLst>
              <a:ext uri="{FF2B5EF4-FFF2-40B4-BE49-F238E27FC236}">
                <a16:creationId xmlns:a16="http://schemas.microsoft.com/office/drawing/2014/main" id="{493225F9-4677-4A96-99E7-F059F1A9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67796" y="1338469"/>
            <a:ext cx="1803400" cy="1803400"/>
          </a:xfrm>
          <a:prstGeom prst="rect">
            <a:avLst/>
          </a:prstGeom>
        </p:spPr>
      </p:pic>
      <p:pic>
        <p:nvPicPr>
          <p:cNvPr id="4" name="image 1506">
            <a:extLst>
              <a:ext uri="{FF2B5EF4-FFF2-40B4-BE49-F238E27FC236}">
                <a16:creationId xmlns:a16="http://schemas.microsoft.com/office/drawing/2014/main" id="{7C3C6D0F-40F0-4591-8CE7-6BCA48B2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56816" y="1338469"/>
            <a:ext cx="1803400" cy="1803400"/>
          </a:xfrm>
          <a:prstGeom prst="rect">
            <a:avLst/>
          </a:prstGeom>
        </p:spPr>
      </p:pic>
      <p:pic>
        <p:nvPicPr>
          <p:cNvPr id="5" name="image 1506">
            <a:extLst>
              <a:ext uri="{FF2B5EF4-FFF2-40B4-BE49-F238E27FC236}">
                <a16:creationId xmlns:a16="http://schemas.microsoft.com/office/drawing/2014/main" id="{0C2066A9-503A-4F90-BAA1-12F162133E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45836" y="1338469"/>
            <a:ext cx="1803400" cy="1803400"/>
          </a:xfrm>
          <a:prstGeom prst="rect">
            <a:avLst/>
          </a:prstGeom>
        </p:spPr>
      </p:pic>
      <p:pic>
        <p:nvPicPr>
          <p:cNvPr id="6" name="image 1506">
            <a:extLst>
              <a:ext uri="{FF2B5EF4-FFF2-40B4-BE49-F238E27FC236}">
                <a16:creationId xmlns:a16="http://schemas.microsoft.com/office/drawing/2014/main" id="{81305EAC-AA2E-4AB8-9D3B-02D20052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34856" y="1338469"/>
            <a:ext cx="1803400" cy="1803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2086F7-7E30-4AAF-9CA0-9FAD4FEEE53C}"/>
              </a:ext>
            </a:extLst>
          </p:cNvPr>
          <p:cNvSpPr txBox="1"/>
          <p:nvPr/>
        </p:nvSpPr>
        <p:spPr>
          <a:xfrm>
            <a:off x="521915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</a:t>
            </a:r>
            <a:endParaRPr lang="zh-CN" altLang="en-US" sz="1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14EF89-6CF3-4505-AFCA-0D94B9DA3250}"/>
              </a:ext>
            </a:extLst>
          </p:cNvPr>
          <p:cNvSpPr txBox="1"/>
          <p:nvPr/>
        </p:nvSpPr>
        <p:spPr>
          <a:xfrm>
            <a:off x="890817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欧</a:t>
            </a:r>
            <a:endParaRPr lang="zh-CN" altLang="en-US" sz="1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FEDFD7-2791-4AC3-B7E4-039EFE058710}"/>
              </a:ext>
            </a:extLst>
          </p:cNvPr>
          <p:cNvSpPr txBox="1"/>
          <p:nvPr/>
        </p:nvSpPr>
        <p:spPr>
          <a:xfrm>
            <a:off x="12597195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接</a:t>
            </a:r>
            <a:endParaRPr lang="zh-CN" altLang="en-US" sz="12000" dirty="0"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524AD4-1BD4-4476-ACBB-F43C3A832E0E}"/>
              </a:ext>
            </a:extLst>
          </p:cNvPr>
          <p:cNvSpPr txBox="1"/>
          <p:nvPr/>
        </p:nvSpPr>
        <p:spPr>
          <a:xfrm>
            <a:off x="16299330" y="1449287"/>
            <a:ext cx="1961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dirty="0">
                <a:latin typeface="汉仪颜楷W" panose="00020600040101010101" pitchFamily="18" charset="-122"/>
                <a:ea typeface="汉仪颜楷W" panose="00020600040101010101" pitchFamily="18" charset="-122"/>
              </a:rPr>
              <a:t>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E85DC0-2F99-420C-AA74-118663259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1198" y="4780507"/>
            <a:ext cx="10395310" cy="6274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image 504">
            <a:extLst>
              <a:ext uri="{FF2B5EF4-FFF2-40B4-BE49-F238E27FC236}">
                <a16:creationId xmlns:a16="http://schemas.microsoft.com/office/drawing/2014/main" id="{29E00AF9-7FBD-4A1F-A4FC-B19A2E3A86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8648" y="6857999"/>
            <a:ext cx="12056763" cy="6182139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2302A659-CC77-4D60-8661-D2AE845C1864}"/>
              </a:ext>
            </a:extLst>
          </p:cNvPr>
          <p:cNvSpPr txBox="1"/>
          <p:nvPr/>
        </p:nvSpPr>
        <p:spPr>
          <a:xfrm>
            <a:off x="2817643" y="4030438"/>
            <a:ext cx="9374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spc="-2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 </a:t>
            </a:r>
            <a:r>
              <a:rPr lang="zh-CN" altLang="en-US" sz="12000" spc="-225" dirty="0">
                <a:solidFill>
                  <a:srgbClr val="000000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葡 战 争</a:t>
            </a:r>
            <a:endParaRPr lang="zh-CN" altLang="en-US" sz="1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64A949-4C79-41BB-949F-31FB2A099E9D}"/>
              </a:ext>
            </a:extLst>
          </p:cNvPr>
          <p:cNvSpPr txBox="1"/>
          <p:nvPr/>
        </p:nvSpPr>
        <p:spPr>
          <a:xfrm>
            <a:off x="1908313" y="7917925"/>
            <a:ext cx="106888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4400" dirty="0"/>
              <a:t>“挑战——回应模式”的运转</a:t>
            </a:r>
            <a:endParaRPr lang="en-US" altLang="zh-CN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4400" dirty="0"/>
              <a:t>标志着东亚军事现代化进入了快速发展期，中国的军事技术革新正深入展开</a:t>
            </a:r>
            <a:endParaRPr lang="en-US" altLang="zh-CN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400" dirty="0"/>
              <a:t>“</a:t>
            </a:r>
            <a:r>
              <a:rPr lang="zh-CN" altLang="zh-CN" sz="4400" dirty="0"/>
              <a:t>均势时代</a:t>
            </a:r>
            <a:r>
              <a:rPr lang="zh-CN" altLang="en-US" sz="4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644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03" name="Object 1203"/>
          <p:cNvSpPr txBox="1"/>
          <p:nvPr/>
        </p:nvSpPr>
        <p:spPr>
          <a:xfrm>
            <a:off x="2120900" y="1637720"/>
            <a:ext cx="11353800" cy="1346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三、并驾齐驱的时代</a:t>
            </a:r>
          </a:p>
        </p:txBody>
      </p:sp>
      <p:pic>
        <p:nvPicPr>
          <p:cNvPr id="1205" name="image 12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78000" y="1955800"/>
            <a:ext cx="8191500" cy="10464800"/>
          </a:xfrm>
          <a:prstGeom prst="rect">
            <a:avLst/>
          </a:prstGeom>
        </p:spPr>
      </p:pic>
      <p:sp>
        <p:nvSpPr>
          <p:cNvPr id="1206" name="Object 1206"/>
          <p:cNvSpPr txBox="1"/>
          <p:nvPr/>
        </p:nvSpPr>
        <p:spPr>
          <a:xfrm>
            <a:off x="2540000" y="3780789"/>
            <a:ext cx="4927599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政府成立</a:t>
            </a:r>
            <a:endParaRPr lang="zh-CN" altLang="en-US"/>
          </a:p>
        </p:txBody>
      </p:sp>
      <p:pic>
        <p:nvPicPr>
          <p:cNvPr id="1208" name="image 12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35200" y="4216400"/>
            <a:ext cx="203200" cy="215900"/>
          </a:xfrm>
          <a:prstGeom prst="rect">
            <a:avLst/>
          </a:prstGeom>
        </p:spPr>
      </p:pic>
      <p:pic>
        <p:nvPicPr>
          <p:cNvPr id="1209" name="image 12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4400" y="4165600"/>
            <a:ext cx="304800" cy="304800"/>
          </a:xfrm>
          <a:prstGeom prst="rect">
            <a:avLst/>
          </a:prstGeom>
        </p:spPr>
      </p:pic>
      <p:sp>
        <p:nvSpPr>
          <p:cNvPr id="12010" name="Object 12010"/>
          <p:cNvSpPr txBox="1"/>
          <p:nvPr/>
        </p:nvSpPr>
        <p:spPr>
          <a:xfrm>
            <a:off x="2603500" y="5787389"/>
            <a:ext cx="87884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中华政府临时法约</a:t>
            </a:r>
            <a:endParaRPr lang="zh-CN" altLang="en-US"/>
          </a:p>
        </p:txBody>
      </p:sp>
      <p:pic>
        <p:nvPicPr>
          <p:cNvPr id="12012" name="image 120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35200" y="6223000"/>
            <a:ext cx="203200" cy="215900"/>
          </a:xfrm>
          <a:prstGeom prst="rect">
            <a:avLst/>
          </a:prstGeom>
        </p:spPr>
      </p:pic>
      <p:pic>
        <p:nvPicPr>
          <p:cNvPr id="12013" name="image 120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4400" y="6172200"/>
            <a:ext cx="304800" cy="304800"/>
          </a:xfrm>
          <a:prstGeom prst="rect">
            <a:avLst/>
          </a:prstGeom>
        </p:spPr>
      </p:pic>
      <p:sp>
        <p:nvSpPr>
          <p:cNvPr id="12014" name="Object 12014"/>
          <p:cNvSpPr txBox="1"/>
          <p:nvPr/>
        </p:nvSpPr>
        <p:spPr>
          <a:xfrm>
            <a:off x="2552700" y="7738030"/>
            <a:ext cx="53721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基本观点</a:t>
            </a:r>
            <a:endParaRPr lang="zh-CN" altLang="en-US"/>
          </a:p>
        </p:txBody>
      </p:sp>
      <p:pic>
        <p:nvPicPr>
          <p:cNvPr id="12016" name="image 120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35200" y="8166100"/>
            <a:ext cx="203200" cy="215900"/>
          </a:xfrm>
          <a:prstGeom prst="rect">
            <a:avLst/>
          </a:prstGeom>
        </p:spPr>
      </p:pic>
      <p:pic>
        <p:nvPicPr>
          <p:cNvPr id="12017" name="image 120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4400" y="8115300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03" name="Object 1203"/>
          <p:cNvSpPr txBox="1"/>
          <p:nvPr/>
        </p:nvSpPr>
        <p:spPr>
          <a:xfrm>
            <a:off x="2120900" y="1637720"/>
            <a:ext cx="11353800" cy="1346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四、军事大分流</a:t>
            </a:r>
          </a:p>
        </p:txBody>
      </p:sp>
      <p:pic>
        <p:nvPicPr>
          <p:cNvPr id="1205" name="image 12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78000" y="1955800"/>
            <a:ext cx="8191500" cy="10464800"/>
          </a:xfrm>
          <a:prstGeom prst="rect">
            <a:avLst/>
          </a:prstGeom>
        </p:spPr>
      </p:pic>
      <p:sp>
        <p:nvSpPr>
          <p:cNvPr id="1206" name="Object 1206"/>
          <p:cNvSpPr txBox="1"/>
          <p:nvPr/>
        </p:nvSpPr>
        <p:spPr>
          <a:xfrm>
            <a:off x="2540000" y="3780789"/>
            <a:ext cx="4927599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政府成立</a:t>
            </a:r>
            <a:endParaRPr lang="zh-CN" altLang="en-US"/>
          </a:p>
        </p:txBody>
      </p:sp>
      <p:pic>
        <p:nvPicPr>
          <p:cNvPr id="1208" name="image 12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35200" y="4216400"/>
            <a:ext cx="203200" cy="215900"/>
          </a:xfrm>
          <a:prstGeom prst="rect">
            <a:avLst/>
          </a:prstGeom>
        </p:spPr>
      </p:pic>
      <p:pic>
        <p:nvPicPr>
          <p:cNvPr id="1209" name="image 120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4400" y="4165600"/>
            <a:ext cx="304800" cy="304800"/>
          </a:xfrm>
          <a:prstGeom prst="rect">
            <a:avLst/>
          </a:prstGeom>
        </p:spPr>
      </p:pic>
      <p:sp>
        <p:nvSpPr>
          <p:cNvPr id="12010" name="Object 12010"/>
          <p:cNvSpPr txBox="1"/>
          <p:nvPr/>
        </p:nvSpPr>
        <p:spPr>
          <a:xfrm>
            <a:off x="2603500" y="5787389"/>
            <a:ext cx="87884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中华政府临时法约</a:t>
            </a:r>
            <a:endParaRPr lang="zh-CN" altLang="en-US" dirty="0"/>
          </a:p>
        </p:txBody>
      </p:sp>
      <p:pic>
        <p:nvPicPr>
          <p:cNvPr id="12012" name="image 120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35200" y="6223000"/>
            <a:ext cx="203200" cy="215900"/>
          </a:xfrm>
          <a:prstGeom prst="rect">
            <a:avLst/>
          </a:prstGeom>
        </p:spPr>
      </p:pic>
      <p:pic>
        <p:nvPicPr>
          <p:cNvPr id="12013" name="image 120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4400" y="6172200"/>
            <a:ext cx="304800" cy="304800"/>
          </a:xfrm>
          <a:prstGeom prst="rect">
            <a:avLst/>
          </a:prstGeom>
        </p:spPr>
      </p:pic>
      <p:sp>
        <p:nvSpPr>
          <p:cNvPr id="12014" name="Object 12014"/>
          <p:cNvSpPr txBox="1"/>
          <p:nvPr/>
        </p:nvSpPr>
        <p:spPr>
          <a:xfrm>
            <a:off x="2552700" y="7738030"/>
            <a:ext cx="53721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基本观点</a:t>
            </a:r>
            <a:endParaRPr lang="zh-CN" altLang="en-US"/>
          </a:p>
        </p:txBody>
      </p:sp>
      <p:pic>
        <p:nvPicPr>
          <p:cNvPr id="12016" name="image 120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35200" y="8166100"/>
            <a:ext cx="203200" cy="215900"/>
          </a:xfrm>
          <a:prstGeom prst="rect">
            <a:avLst/>
          </a:prstGeom>
        </p:spPr>
      </p:pic>
      <p:pic>
        <p:nvPicPr>
          <p:cNvPr id="12017" name="image 120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4400" y="8115300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image 1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300" y="952500"/>
            <a:ext cx="673100" cy="673100"/>
          </a:xfrm>
          <a:prstGeom prst="rect">
            <a:avLst/>
          </a:prstGeom>
        </p:spPr>
      </p:pic>
      <p:sp>
        <p:nvSpPr>
          <p:cNvPr id="1304" name="Object 1304"/>
          <p:cNvSpPr txBox="1"/>
          <p:nvPr/>
        </p:nvSpPr>
        <p:spPr>
          <a:xfrm>
            <a:off x="838200" y="873331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</a:t>
            </a:r>
            <a:endParaRPr lang="zh-CN" altLang="en-US"/>
          </a:p>
        </p:txBody>
      </p:sp>
      <p:pic>
        <p:nvPicPr>
          <p:cNvPr id="1305" name="image 13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7600" y="952500"/>
            <a:ext cx="673100" cy="673100"/>
          </a:xfrm>
          <a:prstGeom prst="rect">
            <a:avLst/>
          </a:prstGeom>
        </p:spPr>
      </p:pic>
      <p:sp>
        <p:nvSpPr>
          <p:cNvPr id="1306" name="Object 1306"/>
          <p:cNvSpPr txBox="1"/>
          <p:nvPr/>
        </p:nvSpPr>
        <p:spPr>
          <a:xfrm>
            <a:off x="22536150" y="878292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国</a:t>
            </a:r>
            <a:endParaRPr lang="zh-CN" altLang="en-US"/>
          </a:p>
        </p:txBody>
      </p:sp>
      <p:pic>
        <p:nvPicPr>
          <p:cNvPr id="1307" name="image 13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300" y="11899900"/>
            <a:ext cx="673100" cy="673100"/>
          </a:xfrm>
          <a:prstGeom prst="rect">
            <a:avLst/>
          </a:prstGeom>
        </p:spPr>
      </p:pic>
      <p:sp>
        <p:nvSpPr>
          <p:cNvPr id="1308" name="Object 1308"/>
          <p:cNvSpPr txBox="1"/>
          <p:nvPr/>
        </p:nvSpPr>
        <p:spPr>
          <a:xfrm>
            <a:off x="857250" y="11817556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文</a:t>
            </a:r>
            <a:endParaRPr lang="zh-CN" altLang="en-US"/>
          </a:p>
        </p:txBody>
      </p:sp>
      <p:pic>
        <p:nvPicPr>
          <p:cNvPr id="1309" name="image 130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7600" y="11899900"/>
            <a:ext cx="673100" cy="673100"/>
          </a:xfrm>
          <a:prstGeom prst="rect">
            <a:avLst/>
          </a:prstGeom>
        </p:spPr>
      </p:pic>
      <p:sp>
        <p:nvSpPr>
          <p:cNvPr id="13010" name="Object 13010"/>
          <p:cNvSpPr txBox="1"/>
          <p:nvPr/>
        </p:nvSpPr>
        <p:spPr>
          <a:xfrm>
            <a:off x="22548850" y="11824700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化</a:t>
            </a:r>
            <a:endParaRPr lang="zh-CN" altLang="en-US"/>
          </a:p>
        </p:txBody>
      </p:sp>
      <p:pic>
        <p:nvPicPr>
          <p:cNvPr id="13011" name="image 130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31400" y="2959100"/>
            <a:ext cx="4533900" cy="4533900"/>
          </a:xfrm>
          <a:prstGeom prst="rect">
            <a:avLst/>
          </a:prstGeom>
        </p:spPr>
      </p:pic>
      <p:sp>
        <p:nvSpPr>
          <p:cNvPr id="13012" name="Object 13012"/>
          <p:cNvSpPr txBox="1"/>
          <p:nvPr/>
        </p:nvSpPr>
        <p:spPr>
          <a:xfrm>
            <a:off x="8128000" y="2386076"/>
            <a:ext cx="8128000" cy="5207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32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叁</a:t>
            </a:r>
            <a:endParaRPr lang="zh-CN" altLang="en-US"/>
          </a:p>
        </p:txBody>
      </p:sp>
      <p:sp>
        <p:nvSpPr>
          <p:cNvPr id="13014" name="Object 13014"/>
          <p:cNvSpPr txBox="1"/>
          <p:nvPr/>
        </p:nvSpPr>
        <p:spPr>
          <a:xfrm>
            <a:off x="2882900" y="7869118"/>
            <a:ext cx="18618200" cy="243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15000" b="0" i="0" spc="-7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总结思考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image 1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403" name="image 14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98500" y="4572000"/>
            <a:ext cx="5905500" cy="1104900"/>
          </a:xfrm>
          <a:prstGeom prst="rect">
            <a:avLst/>
          </a:prstGeom>
        </p:spPr>
      </p:pic>
      <p:pic>
        <p:nvPicPr>
          <p:cNvPr id="1404" name="image 14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98500" y="7785100"/>
            <a:ext cx="5905500" cy="1104900"/>
          </a:xfrm>
          <a:prstGeom prst="rect">
            <a:avLst/>
          </a:prstGeom>
        </p:spPr>
      </p:pic>
      <p:sp>
        <p:nvSpPr>
          <p:cNvPr id="1405" name="Object 1405"/>
          <p:cNvSpPr txBox="1"/>
          <p:nvPr/>
        </p:nvSpPr>
        <p:spPr>
          <a:xfrm>
            <a:off x="3232150" y="1652404"/>
            <a:ext cx="17919700" cy="1346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一、对本书进行评价</a:t>
            </a:r>
          </a:p>
        </p:txBody>
      </p:sp>
      <p:pic>
        <p:nvPicPr>
          <p:cNvPr id="1407" name="image 14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24100" y="4165600"/>
            <a:ext cx="9613900" cy="6718300"/>
          </a:xfrm>
          <a:prstGeom prst="rect">
            <a:avLst/>
          </a:prstGeom>
        </p:spPr>
      </p:pic>
      <p:sp>
        <p:nvSpPr>
          <p:cNvPr id="1409" name="Object 1409"/>
          <p:cNvSpPr txBox="1"/>
          <p:nvPr/>
        </p:nvSpPr>
        <p:spPr>
          <a:xfrm>
            <a:off x="13652500" y="4474281"/>
            <a:ext cx="1701800" cy="977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6000" b="0" i="0" spc="-3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 dirty="0"/>
          </a:p>
        </p:txBody>
      </p:sp>
      <p:pic>
        <p:nvPicPr>
          <p:cNvPr id="14010" name="image 14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135100" y="5207000"/>
            <a:ext cx="266700" cy="266700"/>
          </a:xfrm>
          <a:prstGeom prst="rect">
            <a:avLst/>
          </a:prstGeom>
        </p:spPr>
      </p:pic>
      <p:pic>
        <p:nvPicPr>
          <p:cNvPr id="14011" name="image 140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605000" y="4775200"/>
            <a:ext cx="38100" cy="635000"/>
          </a:xfrm>
          <a:prstGeom prst="rect">
            <a:avLst/>
          </a:prstGeom>
        </p:spPr>
      </p:pic>
      <p:sp>
        <p:nvSpPr>
          <p:cNvPr id="14012" name="Object 14012"/>
          <p:cNvSpPr txBox="1"/>
          <p:nvPr/>
        </p:nvSpPr>
        <p:spPr>
          <a:xfrm>
            <a:off x="14744700" y="4538424"/>
            <a:ext cx="41275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袁世凯</a:t>
            </a:r>
            <a:endParaRPr lang="zh-CN" altLang="en-US"/>
          </a:p>
        </p:txBody>
      </p:sp>
      <p:sp>
        <p:nvSpPr>
          <p:cNvPr id="14014" name="Object 14014"/>
          <p:cNvSpPr txBox="1"/>
          <p:nvPr/>
        </p:nvSpPr>
        <p:spPr>
          <a:xfrm>
            <a:off x="13627100" y="7696708"/>
            <a:ext cx="2044700" cy="977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6000" b="0" i="0" spc="-3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贰 </a:t>
            </a:r>
            <a:endParaRPr lang="zh-CN" altLang="en-US"/>
          </a:p>
        </p:txBody>
      </p:sp>
      <p:pic>
        <p:nvPicPr>
          <p:cNvPr id="14015" name="image 140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135100" y="8420100"/>
            <a:ext cx="266700" cy="266700"/>
          </a:xfrm>
          <a:prstGeom prst="rect">
            <a:avLst/>
          </a:prstGeom>
        </p:spPr>
      </p:pic>
      <p:pic>
        <p:nvPicPr>
          <p:cNvPr id="14016" name="image 140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605000" y="7988300"/>
            <a:ext cx="38100" cy="635000"/>
          </a:xfrm>
          <a:prstGeom prst="rect">
            <a:avLst/>
          </a:prstGeom>
        </p:spPr>
      </p:pic>
      <p:sp>
        <p:nvSpPr>
          <p:cNvPr id="14017" name="Object 14017"/>
          <p:cNvSpPr txBox="1"/>
          <p:nvPr/>
        </p:nvSpPr>
        <p:spPr>
          <a:xfrm>
            <a:off x="14744700" y="7751524"/>
            <a:ext cx="64135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封建军阀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 15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03" name="Object 1503"/>
          <p:cNvSpPr txBox="1"/>
          <p:nvPr/>
        </p:nvSpPr>
        <p:spPr>
          <a:xfrm>
            <a:off x="5010150" y="1578809"/>
            <a:ext cx="14363700" cy="1346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二、对于当下世界格局的思考</a:t>
            </a:r>
          </a:p>
        </p:txBody>
      </p:sp>
      <p:pic>
        <p:nvPicPr>
          <p:cNvPr id="1505" name="image 15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27300" y="3606800"/>
            <a:ext cx="7454900" cy="7442200"/>
          </a:xfrm>
          <a:prstGeom prst="rect">
            <a:avLst/>
          </a:prstGeom>
        </p:spPr>
      </p:pic>
      <p:pic>
        <p:nvPicPr>
          <p:cNvPr id="1506" name="image 15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47500" y="4419600"/>
            <a:ext cx="1803400" cy="1803400"/>
          </a:xfrm>
          <a:prstGeom prst="rect">
            <a:avLst/>
          </a:prstGeom>
        </p:spPr>
      </p:pic>
      <p:sp>
        <p:nvSpPr>
          <p:cNvPr id="1507" name="Object 1507"/>
          <p:cNvSpPr txBox="1"/>
          <p:nvPr/>
        </p:nvSpPr>
        <p:spPr>
          <a:xfrm>
            <a:off x="13970000" y="4461019"/>
            <a:ext cx="7213600" cy="863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300" b="0" i="0" spc="-26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革命纲领的缺乏</a:t>
            </a:r>
            <a:endParaRPr lang="zh-CN" altLang="en-US" dirty="0"/>
          </a:p>
        </p:txBody>
      </p:sp>
      <p:pic>
        <p:nvPicPr>
          <p:cNvPr id="1509" name="image 15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47500" y="6489700"/>
            <a:ext cx="1803400" cy="1803400"/>
          </a:xfrm>
          <a:prstGeom prst="rect">
            <a:avLst/>
          </a:prstGeom>
        </p:spPr>
      </p:pic>
      <p:sp>
        <p:nvSpPr>
          <p:cNvPr id="15010" name="Object 15010"/>
          <p:cNvSpPr txBox="1"/>
          <p:nvPr/>
        </p:nvSpPr>
        <p:spPr>
          <a:xfrm>
            <a:off x="13970000" y="6528936"/>
            <a:ext cx="7391400" cy="863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300" b="0" i="0" spc="-26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民众力量的缺乏</a:t>
            </a:r>
            <a:endParaRPr lang="zh-CN" altLang="en-US"/>
          </a:p>
        </p:txBody>
      </p:sp>
      <p:pic>
        <p:nvPicPr>
          <p:cNvPr id="15012" name="image 150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47500" y="8496300"/>
            <a:ext cx="1803400" cy="1803400"/>
          </a:xfrm>
          <a:prstGeom prst="rect">
            <a:avLst/>
          </a:prstGeom>
        </p:spPr>
      </p:pic>
      <p:sp>
        <p:nvSpPr>
          <p:cNvPr id="15013" name="Object 15013"/>
          <p:cNvSpPr txBox="1"/>
          <p:nvPr/>
        </p:nvSpPr>
        <p:spPr>
          <a:xfrm>
            <a:off x="13970000" y="8537719"/>
            <a:ext cx="7391400" cy="863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300" b="0" i="0" spc="-26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革命党的缺乏</a:t>
            </a:r>
            <a:endParaRPr lang="zh-CN" altLang="en-US"/>
          </a:p>
        </p:txBody>
      </p:sp>
      <p:sp>
        <p:nvSpPr>
          <p:cNvPr id="15015" name="Object 15015"/>
          <p:cNvSpPr txBox="1"/>
          <p:nvPr/>
        </p:nvSpPr>
        <p:spPr>
          <a:xfrm>
            <a:off x="11337925" y="4319984"/>
            <a:ext cx="2654300" cy="1790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11000" b="0" i="0" spc="-5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/>
          </a:p>
        </p:txBody>
      </p:sp>
      <p:sp>
        <p:nvSpPr>
          <p:cNvPr id="15016" name="Object 15016"/>
          <p:cNvSpPr txBox="1"/>
          <p:nvPr/>
        </p:nvSpPr>
        <p:spPr>
          <a:xfrm>
            <a:off x="11306175" y="6398815"/>
            <a:ext cx="2654300" cy="1790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11000" b="0" i="0" spc="-5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贰</a:t>
            </a:r>
            <a:endParaRPr lang="zh-CN" altLang="en-US"/>
          </a:p>
        </p:txBody>
      </p:sp>
      <p:sp>
        <p:nvSpPr>
          <p:cNvPr id="15017" name="Object 15017"/>
          <p:cNvSpPr txBox="1"/>
          <p:nvPr/>
        </p:nvSpPr>
        <p:spPr>
          <a:xfrm>
            <a:off x="11320292" y="8392715"/>
            <a:ext cx="2667000" cy="1790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11000" b="0" i="0" spc="-5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叁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image 16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605" name="image 16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300" y="952500"/>
            <a:ext cx="673100" cy="673100"/>
          </a:xfrm>
          <a:prstGeom prst="rect">
            <a:avLst/>
          </a:prstGeom>
        </p:spPr>
      </p:pic>
      <p:sp>
        <p:nvSpPr>
          <p:cNvPr id="1606" name="Object 1606"/>
          <p:cNvSpPr txBox="1"/>
          <p:nvPr/>
        </p:nvSpPr>
        <p:spPr>
          <a:xfrm>
            <a:off x="825500" y="873331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</a:t>
            </a:r>
            <a:endParaRPr lang="zh-CN" altLang="en-US"/>
          </a:p>
        </p:txBody>
      </p:sp>
      <p:pic>
        <p:nvPicPr>
          <p:cNvPr id="1607" name="image 16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7600" y="952500"/>
            <a:ext cx="673100" cy="673100"/>
          </a:xfrm>
          <a:prstGeom prst="rect">
            <a:avLst/>
          </a:prstGeom>
        </p:spPr>
      </p:pic>
      <p:sp>
        <p:nvSpPr>
          <p:cNvPr id="1608" name="Object 1608"/>
          <p:cNvSpPr txBox="1"/>
          <p:nvPr/>
        </p:nvSpPr>
        <p:spPr>
          <a:xfrm>
            <a:off x="22523450" y="878292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国</a:t>
            </a:r>
            <a:endParaRPr lang="zh-CN" altLang="en-US"/>
          </a:p>
        </p:txBody>
      </p:sp>
      <p:pic>
        <p:nvPicPr>
          <p:cNvPr id="1609" name="image 160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300" y="11899900"/>
            <a:ext cx="673100" cy="673100"/>
          </a:xfrm>
          <a:prstGeom prst="rect">
            <a:avLst/>
          </a:prstGeom>
        </p:spPr>
      </p:pic>
      <p:sp>
        <p:nvSpPr>
          <p:cNvPr id="16010" name="Object 16010"/>
          <p:cNvSpPr txBox="1"/>
          <p:nvPr/>
        </p:nvSpPr>
        <p:spPr>
          <a:xfrm>
            <a:off x="844550" y="11817556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文</a:t>
            </a:r>
            <a:endParaRPr lang="zh-CN" altLang="en-US"/>
          </a:p>
        </p:txBody>
      </p:sp>
      <p:pic>
        <p:nvPicPr>
          <p:cNvPr id="16011" name="image 160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7600" y="11899900"/>
            <a:ext cx="673100" cy="673100"/>
          </a:xfrm>
          <a:prstGeom prst="rect">
            <a:avLst/>
          </a:prstGeom>
        </p:spPr>
      </p:pic>
      <p:sp>
        <p:nvSpPr>
          <p:cNvPr id="16012" name="Object 16012"/>
          <p:cNvSpPr txBox="1"/>
          <p:nvPr/>
        </p:nvSpPr>
        <p:spPr>
          <a:xfrm>
            <a:off x="22536150" y="11824700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化</a:t>
            </a:r>
            <a:endParaRPr lang="zh-CN" altLang="en-US"/>
          </a:p>
        </p:txBody>
      </p:sp>
      <p:pic>
        <p:nvPicPr>
          <p:cNvPr id="16013" name="image 160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99100" y="4127500"/>
            <a:ext cx="3022600" cy="3022600"/>
          </a:xfrm>
          <a:prstGeom prst="rect">
            <a:avLst/>
          </a:prstGeom>
        </p:spPr>
      </p:pic>
      <p:pic>
        <p:nvPicPr>
          <p:cNvPr id="16014" name="image 160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01100" y="4127500"/>
            <a:ext cx="3022600" cy="3022600"/>
          </a:xfrm>
          <a:prstGeom prst="rect">
            <a:avLst/>
          </a:prstGeom>
        </p:spPr>
      </p:pic>
      <p:pic>
        <p:nvPicPr>
          <p:cNvPr id="16015" name="image 160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03100" y="4127500"/>
            <a:ext cx="3022600" cy="3022600"/>
          </a:xfrm>
          <a:prstGeom prst="rect">
            <a:avLst/>
          </a:prstGeom>
        </p:spPr>
      </p:pic>
      <p:pic>
        <p:nvPicPr>
          <p:cNvPr id="16016" name="image 160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405100" y="4127500"/>
            <a:ext cx="3022600" cy="3022600"/>
          </a:xfrm>
          <a:prstGeom prst="rect">
            <a:avLst/>
          </a:prstGeom>
        </p:spPr>
      </p:pic>
      <p:sp>
        <p:nvSpPr>
          <p:cNvPr id="16017" name="Object 16017"/>
          <p:cNvSpPr txBox="1"/>
          <p:nvPr/>
        </p:nvSpPr>
        <p:spPr>
          <a:xfrm>
            <a:off x="2762250" y="7364690"/>
            <a:ext cx="20040600" cy="1905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zh-CN" sz="15000" b="0" i="0" spc="15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THANKS！</a:t>
            </a:r>
            <a:endParaRPr lang="zh-CN" altLang="en-US" dirty="0"/>
          </a:p>
        </p:txBody>
      </p:sp>
      <p:sp>
        <p:nvSpPr>
          <p:cNvPr id="16018" name="Object 16018"/>
          <p:cNvSpPr txBox="1"/>
          <p:nvPr/>
        </p:nvSpPr>
        <p:spPr>
          <a:xfrm>
            <a:off x="1581150" y="4051300"/>
            <a:ext cx="21221700" cy="2921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zh-CN" sz="23000" b="0" i="0" spc="23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感谢观看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 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300" y="952500"/>
            <a:ext cx="673100" cy="673100"/>
          </a:xfrm>
          <a:prstGeom prst="rect">
            <a:avLst/>
          </a:prstGeom>
        </p:spPr>
      </p:pic>
      <p:sp>
        <p:nvSpPr>
          <p:cNvPr id="304" name="Object 304"/>
          <p:cNvSpPr txBox="1"/>
          <p:nvPr/>
        </p:nvSpPr>
        <p:spPr>
          <a:xfrm>
            <a:off x="825500" y="873331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中</a:t>
            </a:r>
            <a:endParaRPr lang="zh-CN" altLang="en-US" dirty="0"/>
          </a:p>
        </p:txBody>
      </p:sp>
      <p:pic>
        <p:nvPicPr>
          <p:cNvPr id="305" name="image 3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7600" y="952500"/>
            <a:ext cx="673100" cy="673100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22523450" y="878292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国</a:t>
            </a:r>
            <a:endParaRPr lang="zh-CN" altLang="en-US"/>
          </a:p>
        </p:txBody>
      </p:sp>
      <p:pic>
        <p:nvPicPr>
          <p:cNvPr id="307" name="image 3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300" y="11899900"/>
            <a:ext cx="673100" cy="673100"/>
          </a:xfrm>
          <a:prstGeom prst="rect">
            <a:avLst/>
          </a:prstGeom>
        </p:spPr>
      </p:pic>
      <p:sp>
        <p:nvSpPr>
          <p:cNvPr id="308" name="Object 308"/>
          <p:cNvSpPr txBox="1"/>
          <p:nvPr/>
        </p:nvSpPr>
        <p:spPr>
          <a:xfrm>
            <a:off x="844550" y="11817556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文</a:t>
            </a:r>
            <a:endParaRPr lang="zh-CN" altLang="en-US"/>
          </a:p>
        </p:txBody>
      </p:sp>
      <p:pic>
        <p:nvPicPr>
          <p:cNvPr id="309" name="image 30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707600" y="11899900"/>
            <a:ext cx="673100" cy="673100"/>
          </a:xfrm>
          <a:prstGeom prst="rect">
            <a:avLst/>
          </a:prstGeom>
        </p:spPr>
      </p:pic>
      <p:sp>
        <p:nvSpPr>
          <p:cNvPr id="3010" name="Object 3010"/>
          <p:cNvSpPr txBox="1"/>
          <p:nvPr/>
        </p:nvSpPr>
        <p:spPr>
          <a:xfrm>
            <a:off x="22536150" y="11824700"/>
            <a:ext cx="1016000" cy="647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4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化</a:t>
            </a:r>
            <a:endParaRPr lang="zh-CN" altLang="en-US"/>
          </a:p>
        </p:txBody>
      </p:sp>
      <p:pic>
        <p:nvPicPr>
          <p:cNvPr id="3011" name="image 30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31400" y="2959100"/>
            <a:ext cx="4533900" cy="4533900"/>
          </a:xfrm>
          <a:prstGeom prst="rect">
            <a:avLst/>
          </a:prstGeom>
        </p:spPr>
      </p:pic>
      <p:sp>
        <p:nvSpPr>
          <p:cNvPr id="3012" name="Object 3012"/>
          <p:cNvSpPr txBox="1"/>
          <p:nvPr/>
        </p:nvSpPr>
        <p:spPr>
          <a:xfrm>
            <a:off x="8128000" y="2395204"/>
            <a:ext cx="8128000" cy="5207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32000" b="0" i="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/>
          </a:p>
        </p:txBody>
      </p:sp>
      <p:sp>
        <p:nvSpPr>
          <p:cNvPr id="3014" name="Object 3014"/>
          <p:cNvSpPr txBox="1"/>
          <p:nvPr/>
        </p:nvSpPr>
        <p:spPr>
          <a:xfrm>
            <a:off x="2374900" y="7869118"/>
            <a:ext cx="19634200" cy="243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15000" b="0" i="0" spc="-7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作者简介及内容梗概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02">
            <a:extLst>
              <a:ext uri="{FF2B5EF4-FFF2-40B4-BE49-F238E27FC236}">
                <a16:creationId xmlns:a16="http://schemas.microsoft.com/office/drawing/2014/main" id="{8010785C-140B-45C3-A8E6-B247123E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DEFFF8-55B8-4ACF-87C7-D05790296C32}"/>
              </a:ext>
            </a:extLst>
          </p:cNvPr>
          <p:cNvSpPr txBox="1"/>
          <p:nvPr/>
        </p:nvSpPr>
        <p:spPr>
          <a:xfrm>
            <a:off x="7682345" y="602673"/>
            <a:ext cx="90193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-6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内     容     梗     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3" name="image 504">
            <a:extLst>
              <a:ext uri="{FF2B5EF4-FFF2-40B4-BE49-F238E27FC236}">
                <a16:creationId xmlns:a16="http://schemas.microsoft.com/office/drawing/2014/main" id="{32F57A00-49E2-4C8B-B4D8-C212672D5E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8648" y="3773856"/>
            <a:ext cx="22303409" cy="84946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A32DB0-AF88-413C-A7FF-E1B819EEF447}"/>
              </a:ext>
            </a:extLst>
          </p:cNvPr>
          <p:cNvSpPr txBox="1"/>
          <p:nvPr/>
        </p:nvSpPr>
        <p:spPr>
          <a:xfrm>
            <a:off x="2050472" y="4404926"/>
            <a:ext cx="20283055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-625" dirty="0">
                <a:solidFill>
                  <a:srgbClr val="000000"/>
                </a:solidFill>
                <a:latin typeface="HYYanKaiJ" panose="02010600030101010101" charset="-122"/>
                <a:ea typeface="HYYanKaiJ" panose="02010600030101010101" charset="-122"/>
              </a:rPr>
              <a:t>要点：</a:t>
            </a:r>
            <a:endParaRPr lang="en-US" altLang="zh-CN" sz="9600" spc="-625" dirty="0">
              <a:solidFill>
                <a:srgbClr val="000000"/>
              </a:solidFill>
              <a:latin typeface="HYYanKaiJ" panose="02010600030101010101" charset="-122"/>
              <a:ea typeface="HYYanKaiJ" panose="02010600030101010101" charset="-122"/>
            </a:endParaRPr>
          </a:p>
          <a:p>
            <a:r>
              <a:rPr lang="zh-CN" altLang="zh-CN" sz="4800" dirty="0"/>
              <a:t>聚焦并对比中国和西方的火器战争的发展史</a:t>
            </a:r>
            <a:r>
              <a:rPr lang="zh-CN" altLang="en-US" sz="4800" dirty="0"/>
              <a:t>。</a:t>
            </a:r>
            <a:endParaRPr lang="en-US" altLang="zh-CN" sz="4800" spc="-625" dirty="0">
              <a:solidFill>
                <a:srgbClr val="000000"/>
              </a:solidFill>
              <a:latin typeface="HYYanKaiJ" panose="02010600030101010101" charset="-122"/>
              <a:ea typeface="HYYanKaiJ" panose="02010600030101010101" charset="-122"/>
            </a:endParaRPr>
          </a:p>
          <a:p>
            <a:endParaRPr lang="en-US" altLang="zh-CN" sz="9600" spc="-625" dirty="0">
              <a:solidFill>
                <a:srgbClr val="000000"/>
              </a:solidFill>
              <a:latin typeface="HYYanKaiJ" panose="00020600040101010101"/>
              <a:ea typeface="HYYanKaiJ" panose="00020600040101010101"/>
            </a:endParaRPr>
          </a:p>
          <a:p>
            <a:r>
              <a:rPr lang="zh-CN" altLang="en-US" sz="9600" spc="-6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目的：</a:t>
            </a:r>
            <a:endParaRPr lang="en-US" altLang="zh-CN" sz="9600" spc="-625" dirty="0">
              <a:solidFill>
                <a:srgbClr val="000000"/>
              </a:solidFill>
              <a:latin typeface="HYYanKaiJ" panose="00020600040101010101"/>
              <a:ea typeface="HYYanKaiJ" panose="00020600040101010101"/>
            </a:endParaRPr>
          </a:p>
          <a:p>
            <a:r>
              <a:rPr lang="zh-CN" altLang="zh-CN" sz="4800" dirty="0"/>
              <a:t>找到中国在</a:t>
            </a:r>
            <a:r>
              <a:rPr lang="en-US" altLang="zh-CN" sz="4800" dirty="0"/>
              <a:t>19</a:t>
            </a:r>
            <a:r>
              <a:rPr lang="zh-CN" altLang="zh-CN" sz="4800" dirty="0"/>
              <a:t>世纪的“军事大分流”中惨败于西方的真正原因。</a:t>
            </a:r>
            <a:r>
              <a:rPr lang="zh-CN" altLang="en-US" sz="4800" dirty="0"/>
              <a:t>回答问题：</a:t>
            </a:r>
            <a:r>
              <a:rPr lang="zh-CN" altLang="zh-CN" sz="4800" dirty="0"/>
              <a:t>为什么古代中国从丹药中发明了火药，但却在最终的枪炮对决中惨败？</a:t>
            </a:r>
            <a:endParaRPr lang="zh-CN" altLang="en-US" sz="4800" dirty="0"/>
          </a:p>
          <a:p>
            <a:endParaRPr lang="en-US" altLang="zh-CN" sz="4800" spc="-625" dirty="0">
              <a:solidFill>
                <a:srgbClr val="000000"/>
              </a:solidFill>
              <a:latin typeface="HYYanKaiJ" panose="00020600040101010101"/>
              <a:ea typeface="HYYanKaiJ" panose="00020600040101010101"/>
            </a:endParaRPr>
          </a:p>
          <a:p>
            <a:endParaRPr lang="zh-CN" altLang="en-US" sz="4800" dirty="0"/>
          </a:p>
          <a:p>
            <a:endParaRPr lang="zh-CN" altLang="en-US" dirty="0"/>
          </a:p>
        </p:txBody>
      </p:sp>
      <p:pic>
        <p:nvPicPr>
          <p:cNvPr id="8" name="image 809">
            <a:extLst>
              <a:ext uri="{FF2B5EF4-FFF2-40B4-BE49-F238E27FC236}">
                <a16:creationId xmlns:a16="http://schemas.microsoft.com/office/drawing/2014/main" id="{4EB473AC-0D27-44CD-B1B0-A28C07EBC0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0572" y="4994821"/>
            <a:ext cx="622300" cy="622300"/>
          </a:xfrm>
          <a:prstGeom prst="rect">
            <a:avLst/>
          </a:prstGeom>
        </p:spPr>
      </p:pic>
      <p:pic>
        <p:nvPicPr>
          <p:cNvPr id="12" name="image 809">
            <a:extLst>
              <a:ext uri="{FF2B5EF4-FFF2-40B4-BE49-F238E27FC236}">
                <a16:creationId xmlns:a16="http://schemas.microsoft.com/office/drawing/2014/main" id="{89813A92-CF64-4B72-98D9-C337258CC2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2172" y="8652242"/>
            <a:ext cx="622300" cy="622300"/>
          </a:xfrm>
          <a:prstGeom prst="rect">
            <a:avLst/>
          </a:prstGeom>
        </p:spPr>
      </p:pic>
      <p:pic>
        <p:nvPicPr>
          <p:cNvPr id="9" name="image 808">
            <a:extLst>
              <a:ext uri="{FF2B5EF4-FFF2-40B4-BE49-F238E27FC236}">
                <a16:creationId xmlns:a16="http://schemas.microsoft.com/office/drawing/2014/main" id="{6903DF4D-7BFF-4D9A-98AA-FD0C5A0E5F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09172" y="8779242"/>
            <a:ext cx="368300" cy="368300"/>
          </a:xfrm>
          <a:prstGeom prst="rect">
            <a:avLst/>
          </a:prstGeom>
        </p:spPr>
      </p:pic>
      <p:pic>
        <p:nvPicPr>
          <p:cNvPr id="10" name="image 808">
            <a:extLst>
              <a:ext uri="{FF2B5EF4-FFF2-40B4-BE49-F238E27FC236}">
                <a16:creationId xmlns:a16="http://schemas.microsoft.com/office/drawing/2014/main" id="{6F25C761-5C54-436B-A75F-801F7F2E47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07572" y="5123855"/>
            <a:ext cx="368300" cy="36830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3C448ED-54B5-480D-B8D4-D37084B2FF05}"/>
              </a:ext>
            </a:extLst>
          </p:cNvPr>
          <p:cNvCxnSpPr/>
          <p:nvPr/>
        </p:nvCxnSpPr>
        <p:spPr>
          <a:xfrm>
            <a:off x="1580572" y="7452625"/>
            <a:ext cx="21498089" cy="0"/>
          </a:xfrm>
          <a:prstGeom prst="line">
            <a:avLst/>
          </a:prstGeom>
          <a:ln w="57150"/>
          <a:effectLst>
            <a:reflection blurRad="6350" stA="50000" endA="300" endPos="5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11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02">
            <a:extLst>
              <a:ext uri="{FF2B5EF4-FFF2-40B4-BE49-F238E27FC236}">
                <a16:creationId xmlns:a16="http://schemas.microsoft.com/office/drawing/2014/main" id="{8010785C-140B-45C3-A8E6-B247123E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DEFFF8-55B8-4ACF-87C7-D05790296C32}"/>
              </a:ext>
            </a:extLst>
          </p:cNvPr>
          <p:cNvSpPr txBox="1"/>
          <p:nvPr/>
        </p:nvSpPr>
        <p:spPr>
          <a:xfrm>
            <a:off x="7682345" y="602673"/>
            <a:ext cx="90193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-6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内     容     梗     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A32DB0-AF88-413C-A7FF-E1B819EEF447}"/>
              </a:ext>
            </a:extLst>
          </p:cNvPr>
          <p:cNvSpPr txBox="1"/>
          <p:nvPr/>
        </p:nvSpPr>
        <p:spPr>
          <a:xfrm>
            <a:off x="2050472" y="3054927"/>
            <a:ext cx="20283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pc="-625" dirty="0">
                <a:solidFill>
                  <a:srgbClr val="000000"/>
                </a:solidFill>
                <a:latin typeface="HYYanKaiJ" panose="02010600030101010101" charset="-122"/>
                <a:ea typeface="HYYanKaiJ" panose="02010600030101010101" charset="-122"/>
              </a:rPr>
              <a:t>主要内容：</a:t>
            </a:r>
            <a:endParaRPr lang="en-US" altLang="zh-CN" sz="9600" spc="-625" dirty="0">
              <a:solidFill>
                <a:srgbClr val="000000"/>
              </a:solidFill>
              <a:latin typeface="HYYanKaiJ" panose="02010600030101010101" charset="-122"/>
              <a:ea typeface="HYYanKaiJ" panose="02010600030101010101" charset="-122"/>
            </a:endParaRPr>
          </a:p>
          <a:p>
            <a:endParaRPr lang="zh-CN" altLang="en-US" dirty="0"/>
          </a:p>
        </p:txBody>
      </p:sp>
      <p:pic>
        <p:nvPicPr>
          <p:cNvPr id="8" name="image 809">
            <a:extLst>
              <a:ext uri="{FF2B5EF4-FFF2-40B4-BE49-F238E27FC236}">
                <a16:creationId xmlns:a16="http://schemas.microsoft.com/office/drawing/2014/main" id="{4EB473AC-0D27-44CD-B1B0-A28C07EB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0572" y="3644822"/>
            <a:ext cx="622300" cy="622300"/>
          </a:xfrm>
          <a:prstGeom prst="rect">
            <a:avLst/>
          </a:prstGeom>
        </p:spPr>
      </p:pic>
      <p:pic>
        <p:nvPicPr>
          <p:cNvPr id="10" name="image 808">
            <a:extLst>
              <a:ext uri="{FF2B5EF4-FFF2-40B4-BE49-F238E27FC236}">
                <a16:creationId xmlns:a16="http://schemas.microsoft.com/office/drawing/2014/main" id="{6F25C761-5C54-436B-A75F-801F7F2E4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07572" y="3773856"/>
            <a:ext cx="368300" cy="368300"/>
          </a:xfrm>
          <a:prstGeom prst="rect">
            <a:avLst/>
          </a:prstGeom>
        </p:spPr>
      </p:pic>
      <p:pic>
        <p:nvPicPr>
          <p:cNvPr id="11" name="image 1103">
            <a:extLst>
              <a:ext uri="{FF2B5EF4-FFF2-40B4-BE49-F238E27FC236}">
                <a16:creationId xmlns:a16="http://schemas.microsoft.com/office/drawing/2014/main" id="{F467B7B7-5A29-4888-A48E-5E996FD1E6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07572" y="6596889"/>
            <a:ext cx="4744605" cy="12003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58B986-3AFC-4CD6-B47C-DF2FBFF73500}"/>
              </a:ext>
            </a:extLst>
          </p:cNvPr>
          <p:cNvSpPr txBox="1"/>
          <p:nvPr/>
        </p:nvSpPr>
        <p:spPr>
          <a:xfrm>
            <a:off x="2036790" y="6781583"/>
            <a:ext cx="4086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中国火器发展</a:t>
            </a:r>
          </a:p>
        </p:txBody>
      </p:sp>
      <p:pic>
        <p:nvPicPr>
          <p:cNvPr id="13" name="image 1103">
            <a:extLst>
              <a:ext uri="{FF2B5EF4-FFF2-40B4-BE49-F238E27FC236}">
                <a16:creationId xmlns:a16="http://schemas.microsoft.com/office/drawing/2014/main" id="{FF187367-D15E-4717-A3FE-DD3D5DC1AC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07571" y="9803394"/>
            <a:ext cx="4744605" cy="120038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CA7D082-C9E3-4208-BAE2-F045210FC621}"/>
              </a:ext>
            </a:extLst>
          </p:cNvPr>
          <p:cNvSpPr txBox="1"/>
          <p:nvPr/>
        </p:nvSpPr>
        <p:spPr>
          <a:xfrm>
            <a:off x="2036789" y="9988088"/>
            <a:ext cx="4086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欧洲火器发展</a:t>
            </a:r>
          </a:p>
        </p:txBody>
      </p:sp>
      <p:pic>
        <p:nvPicPr>
          <p:cNvPr id="15" name="image 1103">
            <a:extLst>
              <a:ext uri="{FF2B5EF4-FFF2-40B4-BE49-F238E27FC236}">
                <a16:creationId xmlns:a16="http://schemas.microsoft.com/office/drawing/2014/main" id="{8272C158-3F61-447B-A589-B552D7BADF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78133" y="8103535"/>
            <a:ext cx="3319147" cy="120038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42E6A45-5AA0-4D40-8AEE-75117AAB2C9B}"/>
              </a:ext>
            </a:extLst>
          </p:cNvPr>
          <p:cNvSpPr txBox="1"/>
          <p:nvPr/>
        </p:nvSpPr>
        <p:spPr>
          <a:xfrm>
            <a:off x="10819474" y="8279678"/>
            <a:ext cx="4086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并驾齐驱</a:t>
            </a:r>
          </a:p>
        </p:txBody>
      </p:sp>
      <p:pic>
        <p:nvPicPr>
          <p:cNvPr id="17" name="image 1103">
            <a:extLst>
              <a:ext uri="{FF2B5EF4-FFF2-40B4-BE49-F238E27FC236}">
                <a16:creationId xmlns:a16="http://schemas.microsoft.com/office/drawing/2014/main" id="{EB950C1A-1BB7-48FC-ADFB-7677699B3F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973733" y="8103535"/>
            <a:ext cx="3870268" cy="120038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C56B43D-BF1F-41A1-BCEC-719B8F56BA61}"/>
              </a:ext>
            </a:extLst>
          </p:cNvPr>
          <p:cNvSpPr txBox="1"/>
          <p:nvPr/>
        </p:nvSpPr>
        <p:spPr>
          <a:xfrm>
            <a:off x="18302950" y="8279677"/>
            <a:ext cx="4086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军事大分流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FF17291-48E9-41FA-8A13-817AF06ABD2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52177" y="7197083"/>
            <a:ext cx="2087446" cy="14980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DE205E2-2324-4479-B3A2-19CB6AFD3F5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452176" y="8703728"/>
            <a:ext cx="2087447" cy="1699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E1BE1D9-7B15-464B-A831-1AED728C0210}"/>
              </a:ext>
            </a:extLst>
          </p:cNvPr>
          <p:cNvCxnSpPr>
            <a:cxnSpLocks/>
          </p:cNvCxnSpPr>
          <p:nvPr/>
        </p:nvCxnSpPr>
        <p:spPr>
          <a:xfrm>
            <a:off x="8539623" y="8695175"/>
            <a:ext cx="1938510" cy="85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706F0FD-3126-467A-BC91-4583D0567EE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3797280" y="8695175"/>
            <a:ext cx="4176453" cy="85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5014">
            <a:extLst>
              <a:ext uri="{FF2B5EF4-FFF2-40B4-BE49-F238E27FC236}">
                <a16:creationId xmlns:a16="http://schemas.microsoft.com/office/drawing/2014/main" id="{A0DC924F-6A4A-4310-9BDE-1E67ED8F40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10772" y="6811775"/>
            <a:ext cx="279400" cy="279400"/>
          </a:xfrm>
          <a:prstGeom prst="rect">
            <a:avLst/>
          </a:prstGeom>
        </p:spPr>
      </p:pic>
      <p:pic>
        <p:nvPicPr>
          <p:cNvPr id="34" name="image 5014">
            <a:extLst>
              <a:ext uri="{FF2B5EF4-FFF2-40B4-BE49-F238E27FC236}">
                <a16:creationId xmlns:a16="http://schemas.microsoft.com/office/drawing/2014/main" id="{A392E484-4632-4555-93D3-2A599C988B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91722" y="9970409"/>
            <a:ext cx="279400" cy="279400"/>
          </a:xfrm>
          <a:prstGeom prst="rect">
            <a:avLst/>
          </a:prstGeom>
        </p:spPr>
      </p:pic>
      <p:pic>
        <p:nvPicPr>
          <p:cNvPr id="35" name="image 5014">
            <a:extLst>
              <a:ext uri="{FF2B5EF4-FFF2-40B4-BE49-F238E27FC236}">
                <a16:creationId xmlns:a16="http://schemas.microsoft.com/office/drawing/2014/main" id="{78CCB0C5-ED27-423C-B3F0-E71B82E3AB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679774" y="8290552"/>
            <a:ext cx="279400" cy="279400"/>
          </a:xfrm>
          <a:prstGeom prst="rect">
            <a:avLst/>
          </a:prstGeom>
        </p:spPr>
      </p:pic>
      <p:pic>
        <p:nvPicPr>
          <p:cNvPr id="36" name="image 5014">
            <a:extLst>
              <a:ext uri="{FF2B5EF4-FFF2-40B4-BE49-F238E27FC236}">
                <a16:creationId xmlns:a16="http://schemas.microsoft.com/office/drawing/2014/main" id="{62CCE2E9-03ED-47FB-8A3B-AD4942790C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163250" y="8279678"/>
            <a:ext cx="279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14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03" name="Object 403"/>
          <p:cNvSpPr txBox="1"/>
          <p:nvPr/>
        </p:nvSpPr>
        <p:spPr>
          <a:xfrm>
            <a:off x="3213099" y="1659548"/>
            <a:ext cx="17957800" cy="1346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一</a:t>
            </a:r>
            <a:r>
              <a:rPr lang="zh-CN" sz="8000" b="0" i="0" spc="-400" dirty="0">
                <a:solidFill>
                  <a:srgbClr val="000000"/>
                </a:solidFill>
                <a:latin typeface="SourceHanSansSC-Regular"/>
                <a:ea typeface="SourceHanSansSC-Regular"/>
              </a:rPr>
              <a:t>．</a:t>
            </a: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民族危机加深，社会矛盾激化</a:t>
            </a:r>
            <a:endParaRPr lang="zh-CN" altLang="en-US"/>
          </a:p>
        </p:txBody>
      </p:sp>
      <p:pic>
        <p:nvPicPr>
          <p:cNvPr id="405" name="image 4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44900" y="4800600"/>
            <a:ext cx="1955800" cy="1879600"/>
          </a:xfrm>
          <a:prstGeom prst="rect">
            <a:avLst/>
          </a:prstGeom>
        </p:spPr>
      </p:pic>
      <p:sp>
        <p:nvSpPr>
          <p:cNvPr id="406" name="Object 406"/>
          <p:cNvSpPr txBox="1"/>
          <p:nvPr/>
        </p:nvSpPr>
        <p:spPr>
          <a:xfrm>
            <a:off x="3076575" y="4821237"/>
            <a:ext cx="3022600" cy="1587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zh-CN" sz="12500" b="0" i="0" spc="-6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 dirty="0"/>
          </a:p>
        </p:txBody>
      </p:sp>
      <p:sp>
        <p:nvSpPr>
          <p:cNvPr id="407" name="Object 407"/>
          <p:cNvSpPr txBox="1"/>
          <p:nvPr/>
        </p:nvSpPr>
        <p:spPr>
          <a:xfrm>
            <a:off x="2017617" y="6991905"/>
            <a:ext cx="51308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侵略扩大</a:t>
            </a:r>
            <a:endParaRPr lang="zh-CN" altLang="en-US"/>
          </a:p>
        </p:txBody>
      </p:sp>
      <p:sp>
        <p:nvSpPr>
          <p:cNvPr id="408" name="Object 408"/>
          <p:cNvSpPr txBox="1"/>
          <p:nvPr/>
        </p:nvSpPr>
        <p:spPr>
          <a:xfrm>
            <a:off x="2519267" y="8320214"/>
            <a:ext cx="4127500" cy="990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95000"/>
              </a:lnSpc>
            </a:pPr>
            <a:endParaRPr lang="zh-CN" altLang="en-US" dirty="0">
              <a:latin typeface="Abadi" panose="020B0604020104020204" pitchFamily="34" charset="0"/>
            </a:endParaRPr>
          </a:p>
        </p:txBody>
      </p:sp>
      <p:pic>
        <p:nvPicPr>
          <p:cNvPr id="409" name="image 40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39200" y="4800600"/>
            <a:ext cx="1955800" cy="1879600"/>
          </a:xfrm>
          <a:prstGeom prst="rect">
            <a:avLst/>
          </a:prstGeom>
        </p:spPr>
      </p:pic>
      <p:sp>
        <p:nvSpPr>
          <p:cNvPr id="4010" name="Object 4010"/>
          <p:cNvSpPr txBox="1"/>
          <p:nvPr/>
        </p:nvSpPr>
        <p:spPr>
          <a:xfrm>
            <a:off x="8239125" y="4826000"/>
            <a:ext cx="3022600" cy="1587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zh-CN" sz="12500" b="0" i="0" spc="-6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贰</a:t>
            </a:r>
            <a:endParaRPr lang="zh-CN" altLang="en-US"/>
          </a:p>
        </p:txBody>
      </p:sp>
      <p:sp>
        <p:nvSpPr>
          <p:cNvPr id="4011" name="Object 4011"/>
          <p:cNvSpPr txBox="1"/>
          <p:nvPr/>
        </p:nvSpPr>
        <p:spPr>
          <a:xfrm>
            <a:off x="7829550" y="6991905"/>
            <a:ext cx="39751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采矿权</a:t>
            </a:r>
            <a:endParaRPr lang="zh-CN" altLang="en-US"/>
          </a:p>
        </p:txBody>
      </p:sp>
      <p:sp>
        <p:nvSpPr>
          <p:cNvPr id="4012" name="Object 4012"/>
          <p:cNvSpPr txBox="1"/>
          <p:nvPr/>
        </p:nvSpPr>
        <p:spPr>
          <a:xfrm>
            <a:off x="7719917" y="8320214"/>
            <a:ext cx="4127500" cy="990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95000"/>
              </a:lnSpc>
            </a:pPr>
            <a:endParaRPr lang="zh-CN" altLang="en-US" dirty="0">
              <a:latin typeface="Abadi" panose="020B0604020104020204" pitchFamily="34" charset="0"/>
            </a:endParaRPr>
          </a:p>
        </p:txBody>
      </p:sp>
      <p:pic>
        <p:nvPicPr>
          <p:cNvPr id="4013" name="image 40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33500" y="4800600"/>
            <a:ext cx="1955800" cy="1879600"/>
          </a:xfrm>
          <a:prstGeom prst="rect">
            <a:avLst/>
          </a:prstGeom>
        </p:spPr>
      </p:pic>
      <p:sp>
        <p:nvSpPr>
          <p:cNvPr id="4014" name="Object 4014"/>
          <p:cNvSpPr txBox="1"/>
          <p:nvPr/>
        </p:nvSpPr>
        <p:spPr>
          <a:xfrm>
            <a:off x="13446869" y="4813300"/>
            <a:ext cx="3035300" cy="1587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zh-CN" sz="12500" b="0" i="0" spc="-6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叁</a:t>
            </a:r>
            <a:endParaRPr lang="zh-CN" altLang="en-US"/>
          </a:p>
        </p:txBody>
      </p:sp>
      <p:sp>
        <p:nvSpPr>
          <p:cNvPr id="4015" name="Object 4015"/>
          <p:cNvSpPr txBox="1"/>
          <p:nvPr/>
        </p:nvSpPr>
        <p:spPr>
          <a:xfrm>
            <a:off x="12433299" y="6991905"/>
            <a:ext cx="51562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铁路修筑权</a:t>
            </a:r>
            <a:endParaRPr lang="zh-CN" altLang="en-US"/>
          </a:p>
        </p:txBody>
      </p:sp>
      <p:pic>
        <p:nvPicPr>
          <p:cNvPr id="4017" name="image 40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227800" y="4800600"/>
            <a:ext cx="1955800" cy="1879600"/>
          </a:xfrm>
          <a:prstGeom prst="rect">
            <a:avLst/>
          </a:prstGeom>
        </p:spPr>
      </p:pic>
      <p:sp>
        <p:nvSpPr>
          <p:cNvPr id="4018" name="Object 4018"/>
          <p:cNvSpPr txBox="1"/>
          <p:nvPr/>
        </p:nvSpPr>
        <p:spPr>
          <a:xfrm>
            <a:off x="18640425" y="4816475"/>
            <a:ext cx="3022600" cy="1587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zh-CN" sz="12500" b="0" i="0" spc="-625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肆</a:t>
            </a:r>
            <a:endParaRPr lang="zh-CN" altLang="en-US"/>
          </a:p>
        </p:txBody>
      </p:sp>
      <p:sp>
        <p:nvSpPr>
          <p:cNvPr id="4019" name="Object 4019"/>
          <p:cNvSpPr txBox="1"/>
          <p:nvPr/>
        </p:nvSpPr>
        <p:spPr>
          <a:xfrm>
            <a:off x="17252950" y="6991905"/>
            <a:ext cx="59055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资本输出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image 5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03" name="Object 503"/>
          <p:cNvSpPr txBox="1"/>
          <p:nvPr/>
        </p:nvSpPr>
        <p:spPr>
          <a:xfrm>
            <a:off x="5219700" y="1532309"/>
            <a:ext cx="14528800" cy="1346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二</a:t>
            </a:r>
            <a:r>
              <a:rPr lang="zh-CN" sz="8000" b="0" i="0" spc="-400" dirty="0">
                <a:solidFill>
                  <a:srgbClr val="000000"/>
                </a:solidFill>
                <a:latin typeface="SourceHanSansSC-Regular"/>
                <a:ea typeface="SourceHanSansSC-Regular"/>
              </a:rPr>
              <a:t>．</a:t>
            </a: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清末“新政”</a:t>
            </a:r>
            <a:endParaRPr lang="zh-CN" altLang="en-US"/>
          </a:p>
        </p:txBody>
      </p:sp>
      <p:pic>
        <p:nvPicPr>
          <p:cNvPr id="504" name="image 5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24100" y="4089400"/>
            <a:ext cx="20320000" cy="6832600"/>
          </a:xfrm>
          <a:prstGeom prst="rect">
            <a:avLst/>
          </a:prstGeom>
        </p:spPr>
      </p:pic>
      <p:pic>
        <p:nvPicPr>
          <p:cNvPr id="505" name="image 5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36800" y="5626100"/>
            <a:ext cx="20294600" cy="50800"/>
          </a:xfrm>
          <a:prstGeom prst="rect">
            <a:avLst/>
          </a:prstGeom>
        </p:spPr>
      </p:pic>
      <p:pic>
        <p:nvPicPr>
          <p:cNvPr id="506" name="image 5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24400" y="5651500"/>
            <a:ext cx="50800" cy="5257800"/>
          </a:xfrm>
          <a:prstGeom prst="rect">
            <a:avLst/>
          </a:prstGeom>
        </p:spPr>
      </p:pic>
      <p:pic>
        <p:nvPicPr>
          <p:cNvPr id="507" name="image 5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36800" y="6946900"/>
            <a:ext cx="10439400" cy="50800"/>
          </a:xfrm>
          <a:prstGeom prst="rect">
            <a:avLst/>
          </a:prstGeom>
        </p:spPr>
      </p:pic>
      <p:pic>
        <p:nvPicPr>
          <p:cNvPr id="508" name="image 5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36800" y="8255000"/>
            <a:ext cx="10439400" cy="50800"/>
          </a:xfrm>
          <a:prstGeom prst="rect">
            <a:avLst/>
          </a:prstGeom>
        </p:spPr>
      </p:pic>
      <p:pic>
        <p:nvPicPr>
          <p:cNvPr id="509" name="image 5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36800" y="9563100"/>
            <a:ext cx="10439400" cy="50800"/>
          </a:xfrm>
          <a:prstGeom prst="rect">
            <a:avLst/>
          </a:prstGeom>
        </p:spPr>
      </p:pic>
      <p:pic>
        <p:nvPicPr>
          <p:cNvPr id="5010" name="image 50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738100" y="4089400"/>
            <a:ext cx="50800" cy="6807200"/>
          </a:xfrm>
          <a:prstGeom prst="rect">
            <a:avLst/>
          </a:prstGeom>
        </p:spPr>
      </p:pic>
      <p:sp>
        <p:nvSpPr>
          <p:cNvPr id="5011" name="Object 5011"/>
          <p:cNvSpPr txBox="1"/>
          <p:nvPr/>
        </p:nvSpPr>
        <p:spPr>
          <a:xfrm>
            <a:off x="2755900" y="4208129"/>
            <a:ext cx="19431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7000" b="0" i="0" spc="-3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/>
          </a:p>
        </p:txBody>
      </p:sp>
      <p:pic>
        <p:nvPicPr>
          <p:cNvPr id="5012" name="image 50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86200" y="4546600"/>
            <a:ext cx="50800" cy="698500"/>
          </a:xfrm>
          <a:prstGeom prst="rect">
            <a:avLst/>
          </a:prstGeom>
        </p:spPr>
      </p:pic>
      <p:sp>
        <p:nvSpPr>
          <p:cNvPr id="5013" name="Object 5013"/>
          <p:cNvSpPr txBox="1"/>
          <p:nvPr/>
        </p:nvSpPr>
        <p:spPr>
          <a:xfrm>
            <a:off x="4102100" y="4352290"/>
            <a:ext cx="54229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新政的措施</a:t>
            </a:r>
            <a:endParaRPr lang="zh-CN" altLang="en-US"/>
          </a:p>
        </p:txBody>
      </p:sp>
      <p:pic>
        <p:nvPicPr>
          <p:cNvPr id="5014" name="image 50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314700" y="5080000"/>
            <a:ext cx="279400" cy="279400"/>
          </a:xfrm>
          <a:prstGeom prst="rect">
            <a:avLst/>
          </a:prstGeom>
        </p:spPr>
      </p:pic>
      <p:sp>
        <p:nvSpPr>
          <p:cNvPr id="5015" name="Object 5015"/>
          <p:cNvSpPr txBox="1"/>
          <p:nvPr/>
        </p:nvSpPr>
        <p:spPr>
          <a:xfrm>
            <a:off x="13246100" y="4214876"/>
            <a:ext cx="19431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7000" b="0" i="0" spc="-3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贰</a:t>
            </a:r>
            <a:endParaRPr lang="zh-CN" altLang="en-US"/>
          </a:p>
        </p:txBody>
      </p:sp>
      <p:pic>
        <p:nvPicPr>
          <p:cNvPr id="5016" name="image 50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14500" y="4546600"/>
            <a:ext cx="50800" cy="698500"/>
          </a:xfrm>
          <a:prstGeom prst="rect">
            <a:avLst/>
          </a:prstGeom>
        </p:spPr>
      </p:pic>
      <p:sp>
        <p:nvSpPr>
          <p:cNvPr id="5017" name="Object 5017"/>
          <p:cNvSpPr txBox="1"/>
          <p:nvPr/>
        </p:nvSpPr>
        <p:spPr>
          <a:xfrm>
            <a:off x="14630400" y="4356655"/>
            <a:ext cx="61468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新政的破产</a:t>
            </a:r>
            <a:endParaRPr lang="zh-CN" altLang="en-US"/>
          </a:p>
        </p:txBody>
      </p:sp>
      <p:sp>
        <p:nvSpPr>
          <p:cNvPr id="5018" name="Object 5018"/>
          <p:cNvSpPr txBox="1"/>
          <p:nvPr/>
        </p:nvSpPr>
        <p:spPr>
          <a:xfrm>
            <a:off x="2921000" y="5825490"/>
            <a:ext cx="20828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行政</a:t>
            </a:r>
            <a:endParaRPr lang="zh-CN" altLang="en-US"/>
          </a:p>
        </p:txBody>
      </p:sp>
      <p:sp>
        <p:nvSpPr>
          <p:cNvPr id="5019" name="Object 5019"/>
          <p:cNvSpPr txBox="1"/>
          <p:nvPr/>
        </p:nvSpPr>
        <p:spPr>
          <a:xfrm>
            <a:off x="4940300" y="6119241"/>
            <a:ext cx="7861300" cy="444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98000"/>
              </a:lnSpc>
            </a:pPr>
            <a:endParaRPr lang="zh-CN" altLang="en-US" dirty="0">
              <a:latin typeface="Abadi" panose="020B0604020104020204" pitchFamily="34" charset="0"/>
            </a:endParaRPr>
          </a:p>
        </p:txBody>
      </p:sp>
      <p:sp>
        <p:nvSpPr>
          <p:cNvPr id="5020" name="Object 5020"/>
          <p:cNvSpPr txBox="1"/>
          <p:nvPr/>
        </p:nvSpPr>
        <p:spPr>
          <a:xfrm>
            <a:off x="2971800" y="7057390"/>
            <a:ext cx="20701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军队</a:t>
            </a:r>
            <a:endParaRPr lang="zh-CN" altLang="en-US"/>
          </a:p>
        </p:txBody>
      </p:sp>
      <p:sp>
        <p:nvSpPr>
          <p:cNvPr id="5022" name="Object 5022"/>
          <p:cNvSpPr txBox="1"/>
          <p:nvPr/>
        </p:nvSpPr>
        <p:spPr>
          <a:xfrm>
            <a:off x="2959100" y="8421449"/>
            <a:ext cx="20701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商业</a:t>
            </a:r>
            <a:endParaRPr lang="zh-CN" altLang="en-US"/>
          </a:p>
        </p:txBody>
      </p:sp>
      <p:sp>
        <p:nvSpPr>
          <p:cNvPr id="5024" name="Object 5024"/>
          <p:cNvSpPr txBox="1"/>
          <p:nvPr/>
        </p:nvSpPr>
        <p:spPr>
          <a:xfrm>
            <a:off x="2921000" y="9711094"/>
            <a:ext cx="20701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教育</a:t>
            </a:r>
            <a:endParaRPr lang="zh-CN" altLang="en-US"/>
          </a:p>
        </p:txBody>
      </p:sp>
      <p:pic>
        <p:nvPicPr>
          <p:cNvPr id="5027" name="image 502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872200" y="7239000"/>
            <a:ext cx="4533900" cy="5499100"/>
          </a:xfrm>
          <a:prstGeom prst="rect">
            <a:avLst/>
          </a:prstGeom>
        </p:spPr>
      </p:pic>
      <p:pic>
        <p:nvPicPr>
          <p:cNvPr id="5028" name="image 502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843000" y="5080000"/>
            <a:ext cx="2794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image 6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603" name="Object 603"/>
          <p:cNvSpPr txBox="1"/>
          <p:nvPr/>
        </p:nvSpPr>
        <p:spPr>
          <a:xfrm>
            <a:off x="8153400" y="1122775"/>
            <a:ext cx="2184400" cy="1295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8000" b="0" i="0" spc="-400" dirty="0">
                <a:solidFill>
                  <a:srgbClr val="C60000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/>
          </a:p>
        </p:txBody>
      </p:sp>
      <p:sp>
        <p:nvSpPr>
          <p:cNvPr id="604" name="Object 604"/>
          <p:cNvSpPr txBox="1"/>
          <p:nvPr/>
        </p:nvSpPr>
        <p:spPr>
          <a:xfrm>
            <a:off x="10985500" y="1126744"/>
            <a:ext cx="2184400" cy="1295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8000" b="0" i="0" spc="-400" dirty="0">
                <a:solidFill>
                  <a:srgbClr val="C60000"/>
                </a:solidFill>
                <a:latin typeface="HYYanKaiJ" panose="00020600040101010101"/>
                <a:ea typeface="HYYanKaiJ" panose="00020600040101010101"/>
              </a:rPr>
              <a:t>贰</a:t>
            </a:r>
            <a:endParaRPr lang="zh-CN" altLang="en-US"/>
          </a:p>
        </p:txBody>
      </p:sp>
      <p:sp>
        <p:nvSpPr>
          <p:cNvPr id="605" name="Object 605"/>
          <p:cNvSpPr txBox="1"/>
          <p:nvPr/>
        </p:nvSpPr>
        <p:spPr>
          <a:xfrm>
            <a:off x="13817600" y="1126744"/>
            <a:ext cx="2197100" cy="1295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8000" b="0" i="0" spc="-400" dirty="0">
                <a:solidFill>
                  <a:srgbClr val="C60000"/>
                </a:solidFill>
                <a:latin typeface="HYYanKaiJ" panose="00020600040101010101"/>
                <a:ea typeface="HYYanKaiJ" panose="00020600040101010101"/>
              </a:rPr>
              <a:t>叁</a:t>
            </a:r>
            <a:endParaRPr lang="zh-CN" altLang="en-US"/>
          </a:p>
        </p:txBody>
      </p:sp>
      <p:sp>
        <p:nvSpPr>
          <p:cNvPr id="606" name="Object 606"/>
          <p:cNvSpPr txBox="1"/>
          <p:nvPr/>
        </p:nvSpPr>
        <p:spPr>
          <a:xfrm>
            <a:off x="16687800" y="1124164"/>
            <a:ext cx="2184400" cy="1295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8000" b="0" i="0" spc="-400" dirty="0">
                <a:solidFill>
                  <a:srgbClr val="C60000"/>
                </a:solidFill>
                <a:latin typeface="HYYanKaiJ" panose="00020600040101010101"/>
                <a:ea typeface="HYYanKaiJ" panose="00020600040101010101"/>
              </a:rPr>
              <a:t>肆</a:t>
            </a:r>
            <a:endParaRPr lang="zh-CN" altLang="en-US"/>
          </a:p>
        </p:txBody>
      </p:sp>
      <p:sp>
        <p:nvSpPr>
          <p:cNvPr id="607" name="Object 607"/>
          <p:cNvSpPr txBox="1"/>
          <p:nvPr/>
        </p:nvSpPr>
        <p:spPr>
          <a:xfrm>
            <a:off x="19558000" y="1127140"/>
            <a:ext cx="2197100" cy="1295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8000" b="0" i="0" spc="-400" dirty="0">
                <a:solidFill>
                  <a:srgbClr val="C60000"/>
                </a:solidFill>
                <a:latin typeface="HYYanKaiJ" panose="00020600040101010101"/>
                <a:ea typeface="HYYanKaiJ" panose="00020600040101010101"/>
              </a:rPr>
              <a:t>伍</a:t>
            </a:r>
            <a:endParaRPr lang="zh-CN" altLang="en-US"/>
          </a:p>
        </p:txBody>
      </p:sp>
      <p:pic>
        <p:nvPicPr>
          <p:cNvPr id="608" name="image 6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97200" y="3517900"/>
            <a:ext cx="1130300" cy="6667500"/>
          </a:xfrm>
          <a:prstGeom prst="rect">
            <a:avLst/>
          </a:prstGeom>
        </p:spPr>
      </p:pic>
      <p:pic>
        <p:nvPicPr>
          <p:cNvPr id="609" name="image 6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42100" y="1854200"/>
            <a:ext cx="2082800" cy="3784600"/>
          </a:xfrm>
          <a:prstGeom prst="rect">
            <a:avLst/>
          </a:prstGeom>
        </p:spPr>
      </p:pic>
      <p:pic>
        <p:nvPicPr>
          <p:cNvPr id="6010" name="image 6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42100" y="5588000"/>
            <a:ext cx="2082800" cy="6299200"/>
          </a:xfrm>
          <a:prstGeom prst="rect">
            <a:avLst/>
          </a:prstGeom>
        </p:spPr>
      </p:pic>
      <p:pic>
        <p:nvPicPr>
          <p:cNvPr id="6011" name="image 60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12300" y="1854200"/>
            <a:ext cx="2082800" cy="3784600"/>
          </a:xfrm>
          <a:prstGeom prst="rect">
            <a:avLst/>
          </a:prstGeom>
        </p:spPr>
      </p:pic>
      <p:pic>
        <p:nvPicPr>
          <p:cNvPr id="6012" name="image 60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12300" y="5588000"/>
            <a:ext cx="2082800" cy="6299200"/>
          </a:xfrm>
          <a:prstGeom prst="rect">
            <a:avLst/>
          </a:prstGeom>
        </p:spPr>
      </p:pic>
      <p:pic>
        <p:nvPicPr>
          <p:cNvPr id="6013" name="image 60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82500" y="1854200"/>
            <a:ext cx="2082800" cy="3784600"/>
          </a:xfrm>
          <a:prstGeom prst="rect">
            <a:avLst/>
          </a:prstGeom>
        </p:spPr>
      </p:pic>
      <p:pic>
        <p:nvPicPr>
          <p:cNvPr id="6014" name="image 60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382500" y="5588000"/>
            <a:ext cx="2082800" cy="6299200"/>
          </a:xfrm>
          <a:prstGeom prst="rect">
            <a:avLst/>
          </a:prstGeom>
        </p:spPr>
      </p:pic>
      <p:pic>
        <p:nvPicPr>
          <p:cNvPr id="6015" name="image 60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52700" y="1854200"/>
            <a:ext cx="2082800" cy="3784600"/>
          </a:xfrm>
          <a:prstGeom prst="rect">
            <a:avLst/>
          </a:prstGeom>
        </p:spPr>
      </p:pic>
      <p:pic>
        <p:nvPicPr>
          <p:cNvPr id="6016" name="image 60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252700" y="5588000"/>
            <a:ext cx="2082800" cy="6299200"/>
          </a:xfrm>
          <a:prstGeom prst="rect">
            <a:avLst/>
          </a:prstGeom>
        </p:spPr>
      </p:pic>
      <p:pic>
        <p:nvPicPr>
          <p:cNvPr id="6017" name="image 60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122900" y="1854200"/>
            <a:ext cx="2082800" cy="3784600"/>
          </a:xfrm>
          <a:prstGeom prst="rect">
            <a:avLst/>
          </a:prstGeom>
        </p:spPr>
      </p:pic>
      <p:pic>
        <p:nvPicPr>
          <p:cNvPr id="6018" name="image 60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122900" y="5588000"/>
            <a:ext cx="2082800" cy="6299200"/>
          </a:xfrm>
          <a:prstGeom prst="rect">
            <a:avLst/>
          </a:prstGeom>
        </p:spPr>
      </p:pic>
      <p:pic>
        <p:nvPicPr>
          <p:cNvPr id="6019" name="image 60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13100" y="5092700"/>
            <a:ext cx="698500" cy="50800"/>
          </a:xfrm>
          <a:prstGeom prst="rect">
            <a:avLst/>
          </a:prstGeom>
        </p:spPr>
      </p:pic>
      <p:sp>
        <p:nvSpPr>
          <p:cNvPr id="6020" name="Object 6020"/>
          <p:cNvSpPr txBox="1"/>
          <p:nvPr/>
        </p:nvSpPr>
        <p:spPr>
          <a:xfrm>
            <a:off x="3048000" y="3643376"/>
            <a:ext cx="1955800" cy="1143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7000"/>
              </a:lnSpc>
            </a:pPr>
            <a:r>
              <a:rPr lang="zh-CN" sz="7000" b="0" i="0" spc="-3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叁</a:t>
            </a:r>
            <a:endParaRPr lang="zh-CN" altLang="en-US"/>
          </a:p>
        </p:txBody>
      </p:sp>
      <p:pic>
        <p:nvPicPr>
          <p:cNvPr id="6021" name="image 602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83000" y="4508500"/>
            <a:ext cx="279400" cy="279400"/>
          </a:xfrm>
          <a:prstGeom prst="rect">
            <a:avLst/>
          </a:prstGeom>
        </p:spPr>
      </p:pic>
      <p:sp>
        <p:nvSpPr>
          <p:cNvPr id="6022" name="Object 6022"/>
          <p:cNvSpPr txBox="1"/>
          <p:nvPr/>
        </p:nvSpPr>
        <p:spPr>
          <a:xfrm>
            <a:off x="3124199" y="5381625"/>
            <a:ext cx="889000" cy="6565900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新政的主要方面</a:t>
            </a:r>
            <a:endParaRPr lang="zh-CN" altLang="en-US" dirty="0"/>
          </a:p>
        </p:txBody>
      </p:sp>
      <p:sp>
        <p:nvSpPr>
          <p:cNvPr id="6023" name="Object 6023"/>
          <p:cNvSpPr txBox="1"/>
          <p:nvPr/>
        </p:nvSpPr>
        <p:spPr>
          <a:xfrm>
            <a:off x="7264399" y="2409825"/>
            <a:ext cx="889000" cy="3810000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军制改革</a:t>
            </a:r>
            <a:endParaRPr lang="zh-CN" altLang="en-US"/>
          </a:p>
        </p:txBody>
      </p:sp>
      <p:sp>
        <p:nvSpPr>
          <p:cNvPr id="6025" name="Object 6025"/>
          <p:cNvSpPr txBox="1"/>
          <p:nvPr/>
        </p:nvSpPr>
        <p:spPr>
          <a:xfrm>
            <a:off x="10198099" y="2374900"/>
            <a:ext cx="762000" cy="3390900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4000" b="0" i="0" spc="-2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政治体制改革</a:t>
            </a:r>
            <a:endParaRPr lang="zh-CN" altLang="en-US"/>
          </a:p>
        </p:txBody>
      </p:sp>
      <p:sp>
        <p:nvSpPr>
          <p:cNvPr id="6027" name="Object 6027"/>
          <p:cNvSpPr txBox="1"/>
          <p:nvPr/>
        </p:nvSpPr>
        <p:spPr>
          <a:xfrm>
            <a:off x="13004799" y="2409825"/>
            <a:ext cx="889000" cy="3035300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法制改革</a:t>
            </a:r>
            <a:endParaRPr lang="zh-CN" altLang="en-US"/>
          </a:p>
        </p:txBody>
      </p:sp>
      <p:sp>
        <p:nvSpPr>
          <p:cNvPr id="6029" name="Object 6029"/>
          <p:cNvSpPr txBox="1"/>
          <p:nvPr/>
        </p:nvSpPr>
        <p:spPr>
          <a:xfrm>
            <a:off x="15836899" y="2422525"/>
            <a:ext cx="889000" cy="3022600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奖励实业</a:t>
            </a:r>
            <a:endParaRPr lang="zh-CN" altLang="en-US"/>
          </a:p>
        </p:txBody>
      </p:sp>
      <p:sp>
        <p:nvSpPr>
          <p:cNvPr id="6031" name="Object 6031"/>
          <p:cNvSpPr txBox="1"/>
          <p:nvPr/>
        </p:nvSpPr>
        <p:spPr>
          <a:xfrm>
            <a:off x="18745199" y="2397125"/>
            <a:ext cx="889000" cy="3035300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教育改革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703" name="image 7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27400" y="3898900"/>
            <a:ext cx="5283200" cy="7010400"/>
          </a:xfrm>
          <a:prstGeom prst="rect">
            <a:avLst/>
          </a:prstGeom>
        </p:spPr>
      </p:pic>
      <p:pic>
        <p:nvPicPr>
          <p:cNvPr id="704" name="image 7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17900" y="4051300"/>
            <a:ext cx="4902200" cy="6705600"/>
          </a:xfrm>
          <a:prstGeom prst="rect">
            <a:avLst/>
          </a:prstGeom>
        </p:spPr>
      </p:pic>
      <p:pic>
        <p:nvPicPr>
          <p:cNvPr id="705" name="image 7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63100" y="3898900"/>
            <a:ext cx="5283200" cy="7010400"/>
          </a:xfrm>
          <a:prstGeom prst="rect">
            <a:avLst/>
          </a:prstGeom>
        </p:spPr>
      </p:pic>
      <p:pic>
        <p:nvPicPr>
          <p:cNvPr id="706" name="image 7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53600" y="4051300"/>
            <a:ext cx="4902200" cy="6705600"/>
          </a:xfrm>
          <a:prstGeom prst="rect">
            <a:avLst/>
          </a:prstGeom>
        </p:spPr>
      </p:pic>
      <p:pic>
        <p:nvPicPr>
          <p:cNvPr id="707" name="image 7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36900" y="3898900"/>
            <a:ext cx="5283200" cy="7010400"/>
          </a:xfrm>
          <a:prstGeom prst="rect">
            <a:avLst/>
          </a:prstGeom>
        </p:spPr>
      </p:pic>
      <p:pic>
        <p:nvPicPr>
          <p:cNvPr id="708" name="image 7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27400" y="4051300"/>
            <a:ext cx="4902200" cy="6705600"/>
          </a:xfrm>
          <a:prstGeom prst="rect">
            <a:avLst/>
          </a:prstGeom>
        </p:spPr>
      </p:pic>
      <p:sp>
        <p:nvSpPr>
          <p:cNvPr id="709" name="Object 709"/>
          <p:cNvSpPr txBox="1"/>
          <p:nvPr/>
        </p:nvSpPr>
        <p:spPr>
          <a:xfrm>
            <a:off x="444500" y="1653992"/>
            <a:ext cx="23520400" cy="1346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三</a:t>
            </a:r>
            <a:r>
              <a:rPr lang="zh-CN" sz="8000" b="0" i="0" spc="-400" dirty="0">
                <a:solidFill>
                  <a:srgbClr val="000000"/>
                </a:solidFill>
                <a:latin typeface="SourceHanSansSC-Regular"/>
                <a:ea typeface="SourceHanSansSC-Regular"/>
              </a:rPr>
              <a:t>．</a:t>
            </a:r>
            <a:r>
              <a:rPr lang="zh-CN" sz="8000" b="0" i="0" spc="-4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三民主义学说和资产阶级共和国方案</a:t>
            </a:r>
            <a:endParaRPr lang="zh-CN" altLang="en-US"/>
          </a:p>
        </p:txBody>
      </p:sp>
      <p:sp>
        <p:nvSpPr>
          <p:cNvPr id="7011" name="Object 7011"/>
          <p:cNvSpPr txBox="1"/>
          <p:nvPr/>
        </p:nvSpPr>
        <p:spPr>
          <a:xfrm>
            <a:off x="4762500" y="4279900"/>
            <a:ext cx="2413000" cy="1625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10000" b="0" i="0" spc="-5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壹</a:t>
            </a:r>
            <a:endParaRPr lang="zh-CN" altLang="en-US"/>
          </a:p>
        </p:txBody>
      </p:sp>
      <p:pic>
        <p:nvPicPr>
          <p:cNvPr id="7012" name="image 70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97600" y="5562600"/>
            <a:ext cx="419100" cy="419100"/>
          </a:xfrm>
          <a:prstGeom prst="rect">
            <a:avLst/>
          </a:prstGeom>
        </p:spPr>
      </p:pic>
      <p:sp>
        <p:nvSpPr>
          <p:cNvPr id="7013" name="Object 7013"/>
          <p:cNvSpPr txBox="1"/>
          <p:nvPr/>
        </p:nvSpPr>
        <p:spPr>
          <a:xfrm>
            <a:off x="4457700" y="6108700"/>
            <a:ext cx="30226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民族主义</a:t>
            </a:r>
            <a:endParaRPr lang="zh-CN" altLang="en-US"/>
          </a:p>
        </p:txBody>
      </p:sp>
      <p:pic>
        <p:nvPicPr>
          <p:cNvPr id="7015" name="image 70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829300" y="7200900"/>
            <a:ext cx="279400" cy="50800"/>
          </a:xfrm>
          <a:prstGeom prst="rect">
            <a:avLst/>
          </a:prstGeom>
        </p:spPr>
      </p:pic>
      <p:sp>
        <p:nvSpPr>
          <p:cNvPr id="7016" name="Object 7016"/>
          <p:cNvSpPr txBox="1"/>
          <p:nvPr/>
        </p:nvSpPr>
        <p:spPr>
          <a:xfrm>
            <a:off x="10985500" y="4279900"/>
            <a:ext cx="2413000" cy="1625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10000" b="0" i="0" spc="-5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贰</a:t>
            </a:r>
            <a:endParaRPr lang="zh-CN" altLang="en-US"/>
          </a:p>
        </p:txBody>
      </p:sp>
      <p:pic>
        <p:nvPicPr>
          <p:cNvPr id="7017" name="image 70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433300" y="5562600"/>
            <a:ext cx="419100" cy="419100"/>
          </a:xfrm>
          <a:prstGeom prst="rect">
            <a:avLst/>
          </a:prstGeom>
        </p:spPr>
      </p:pic>
      <p:sp>
        <p:nvSpPr>
          <p:cNvPr id="7018" name="Object 7018"/>
          <p:cNvSpPr txBox="1"/>
          <p:nvPr/>
        </p:nvSpPr>
        <p:spPr>
          <a:xfrm>
            <a:off x="10680700" y="6111577"/>
            <a:ext cx="30226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民权主义</a:t>
            </a:r>
            <a:endParaRPr lang="zh-CN" altLang="en-US"/>
          </a:p>
        </p:txBody>
      </p:sp>
      <p:pic>
        <p:nvPicPr>
          <p:cNvPr id="7020" name="image 70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052300" y="7200900"/>
            <a:ext cx="279400" cy="50800"/>
          </a:xfrm>
          <a:prstGeom prst="rect">
            <a:avLst/>
          </a:prstGeom>
        </p:spPr>
      </p:pic>
      <p:sp>
        <p:nvSpPr>
          <p:cNvPr id="7021" name="Object 7021"/>
          <p:cNvSpPr txBox="1"/>
          <p:nvPr/>
        </p:nvSpPr>
        <p:spPr>
          <a:xfrm>
            <a:off x="17265650" y="4279900"/>
            <a:ext cx="2425700" cy="1625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10000" b="0" i="0" spc="-50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叁</a:t>
            </a:r>
            <a:endParaRPr lang="zh-CN" altLang="en-US"/>
          </a:p>
        </p:txBody>
      </p:sp>
      <p:pic>
        <p:nvPicPr>
          <p:cNvPr id="7022" name="image 70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707100" y="5562600"/>
            <a:ext cx="419100" cy="419100"/>
          </a:xfrm>
          <a:prstGeom prst="rect">
            <a:avLst/>
          </a:prstGeom>
        </p:spPr>
      </p:pic>
      <p:sp>
        <p:nvSpPr>
          <p:cNvPr id="7023" name="Object 7023"/>
          <p:cNvSpPr txBox="1"/>
          <p:nvPr/>
        </p:nvSpPr>
        <p:spPr>
          <a:xfrm>
            <a:off x="16967200" y="6111577"/>
            <a:ext cx="3022600" cy="81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7000"/>
              </a:lnSpc>
            </a:pPr>
            <a:r>
              <a:rPr lang="zh-CN" sz="5000" b="0" i="0" spc="-250" dirty="0">
                <a:solidFill>
                  <a:srgbClr val="000000"/>
                </a:solidFill>
                <a:latin typeface="HYYanKaiJ" panose="00020600040101010101"/>
                <a:ea typeface="HYYanKaiJ" panose="00020600040101010101"/>
              </a:rPr>
              <a:t>民主主义</a:t>
            </a:r>
            <a:endParaRPr lang="zh-CN" altLang="en-US"/>
          </a:p>
        </p:txBody>
      </p:sp>
      <p:pic>
        <p:nvPicPr>
          <p:cNvPr id="7025" name="image 702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173700" y="7200900"/>
            <a:ext cx="279400" cy="50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613</Words>
  <Application>Microsoft Office PowerPoint</Application>
  <PresentationFormat>自定义</PresentationFormat>
  <Paragraphs>200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华文行楷</vt:lpstr>
      <vt:lpstr>Abadi</vt:lpstr>
      <vt:lpstr>汉仪颜楷W</vt:lpstr>
      <vt:lpstr>HYYanKaiJ</vt:lpstr>
      <vt:lpstr>SourceHanSansSC-Regular</vt:lpstr>
      <vt:lpstr>Arial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张 鸿琳</cp:lastModifiedBy>
  <cp:revision>48</cp:revision>
  <dcterms:created xsi:type="dcterms:W3CDTF">2020-04-19T15:21:00Z</dcterms:created>
  <dcterms:modified xsi:type="dcterms:W3CDTF">2020-04-27T04:26:05Z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